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5"/>
  </p:notesMasterIdLst>
  <p:sldIdLst>
    <p:sldId id="320" r:id="rId2"/>
    <p:sldId id="321" r:id="rId3"/>
    <p:sldId id="322"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328" r:id="rId20"/>
    <p:sldId id="329" r:id="rId21"/>
    <p:sldId id="326" r:id="rId22"/>
    <p:sldId id="315" r:id="rId23"/>
    <p:sldId id="316" r:id="rId24"/>
    <p:sldId id="298" r:id="rId25"/>
    <p:sldId id="327" r:id="rId26"/>
    <p:sldId id="299" r:id="rId27"/>
    <p:sldId id="300" r:id="rId28"/>
    <p:sldId id="301" r:id="rId29"/>
    <p:sldId id="317" r:id="rId30"/>
    <p:sldId id="318" r:id="rId31"/>
    <p:sldId id="323" r:id="rId32"/>
    <p:sldId id="302" r:id="rId33"/>
    <p:sldId id="303" r:id="rId34"/>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00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90929"/>
  </p:normalViewPr>
  <p:slideViewPr>
    <p:cSldViewPr>
      <p:cViewPr varScale="1">
        <p:scale>
          <a:sx n="76" d="100"/>
          <a:sy n="76" d="100"/>
        </p:scale>
        <p:origin x="189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Times New Roman"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Times New Roman" charset="0"/>
              </a:defRPr>
            </a:lvl1pPr>
          </a:lstStyle>
          <a:p>
            <a:pPr>
              <a:defRPr/>
            </a:pPr>
            <a:fld id="{67315C10-7821-4E6B-A363-47E21DA761AA}" type="datetimeFigureOut">
              <a:rPr lang="zh-CN" altLang="en-US"/>
              <a:pPr>
                <a:defRPr/>
              </a:pPr>
              <a:t>2023/11/3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Times New Roman"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F555853-6969-48DD-B835-87A0E8C2FF00}" type="slidenum">
              <a:rPr lang="zh-CN" altLang="en-US"/>
              <a:pPr>
                <a:defRPr/>
              </a:pPr>
              <a:t>‹#›</a:t>
            </a:fld>
            <a:endParaRPr lang="zh-CN" altLang="en-US"/>
          </a:p>
        </p:txBody>
      </p:sp>
    </p:spTree>
    <p:extLst>
      <p:ext uri="{BB962C8B-B14F-4D97-AF65-F5344CB8AC3E}">
        <p14:creationId xmlns:p14="http://schemas.microsoft.com/office/powerpoint/2010/main" val="25598448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5D6B153-4C75-48A7-94F6-003C3FD15152}" type="slidenum">
              <a:rPr lang="zh-CN" altLang="en-US" sz="1200" smtClean="0"/>
              <a:pPr/>
              <a:t>10</a:t>
            </a:fld>
            <a:endParaRPr lang="zh-CN" altLang="en-US" sz="1200" smtClean="0"/>
          </a:p>
        </p:txBody>
      </p:sp>
    </p:spTree>
    <p:extLst>
      <p:ext uri="{BB962C8B-B14F-4D97-AF65-F5344CB8AC3E}">
        <p14:creationId xmlns:p14="http://schemas.microsoft.com/office/powerpoint/2010/main" val="3949892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不同的数据资料包含的信息量可能差别很大，数据资料中含信息量的多少是由消除对事物认识的“不确定程度”来决定的。数据资料所消除的人们认识上“不确定程度”的大小，也就是数据资料中所包含信息量的大小。</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3F555853-6969-48DD-B835-87A0E8C2FF00}" type="slidenum">
              <a:rPr lang="zh-CN" altLang="en-US" smtClean="0"/>
              <a:pPr>
                <a:defRPr/>
              </a:pPr>
              <a:t>18</a:t>
            </a:fld>
            <a:endParaRPr lang="zh-CN" altLang="en-US"/>
          </a:p>
        </p:txBody>
      </p:sp>
    </p:spTree>
    <p:extLst>
      <p:ext uri="{BB962C8B-B14F-4D97-AF65-F5344CB8AC3E}">
        <p14:creationId xmlns:p14="http://schemas.microsoft.com/office/powerpoint/2010/main" val="1597696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不同的数据资料包含的信息量可能差别很大，数据资料中含信息量的多少是由消除对事物认识的“不确定程度”来决定的。数据资料所消除的人们认识上“不确定程度”的大小，也就是数据资料中所包含信息量的大小。</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3F555853-6969-48DD-B835-87A0E8C2FF00}" type="slidenum">
              <a:rPr lang="zh-CN" altLang="en-US" smtClean="0"/>
              <a:pPr>
                <a:defRPr/>
              </a:pPr>
              <a:t>19</a:t>
            </a:fld>
            <a:endParaRPr lang="zh-CN" altLang="en-US"/>
          </a:p>
        </p:txBody>
      </p:sp>
    </p:spTree>
    <p:extLst>
      <p:ext uri="{BB962C8B-B14F-4D97-AF65-F5344CB8AC3E}">
        <p14:creationId xmlns:p14="http://schemas.microsoft.com/office/powerpoint/2010/main" val="391132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随机变量</a:t>
            </a:r>
            <a:r>
              <a:rPr lang="en-US" altLang="zh-CN" sz="1200" dirty="0" smtClean="0"/>
              <a:t>X</a:t>
            </a:r>
            <a:r>
              <a:rPr lang="zh-CN" altLang="en-US" sz="1200" dirty="0" smtClean="0"/>
              <a:t>的期望：</a:t>
            </a:r>
            <a:r>
              <a:rPr lang="en-US" altLang="zh-CN" sz="1200" dirty="0" smtClean="0"/>
              <a:t>E(X)=x1</a:t>
            </a:r>
            <a:r>
              <a:rPr lang="zh-CN" altLang="en-US" sz="1200" dirty="0" smtClean="0"/>
              <a:t>*</a:t>
            </a:r>
            <a:r>
              <a:rPr lang="en-US" altLang="zh-CN" sz="1200" dirty="0" smtClean="0"/>
              <a:t>p</a:t>
            </a:r>
            <a:r>
              <a:rPr lang="zh-CN" altLang="en-US" sz="1200" dirty="0" smtClean="0"/>
              <a:t>（</a:t>
            </a:r>
            <a:r>
              <a:rPr lang="en-US" altLang="zh-CN" sz="1200" dirty="0" smtClean="0"/>
              <a:t>x1</a:t>
            </a:r>
            <a:r>
              <a:rPr lang="zh-CN" altLang="en-US" sz="1200" dirty="0" smtClean="0"/>
              <a:t>）</a:t>
            </a:r>
            <a:r>
              <a:rPr lang="en-US" altLang="zh-CN" sz="1200" dirty="0" smtClean="0"/>
              <a:t>+x2</a:t>
            </a:r>
            <a:r>
              <a:rPr lang="zh-CN" altLang="en-US" sz="1200" dirty="0" smtClean="0"/>
              <a:t>*</a:t>
            </a:r>
            <a:r>
              <a:rPr lang="en-US" altLang="zh-CN" sz="1200" dirty="0" smtClean="0"/>
              <a:t>p</a:t>
            </a:r>
            <a:r>
              <a:rPr lang="zh-CN" altLang="en-US" sz="1200" dirty="0" smtClean="0"/>
              <a:t>（</a:t>
            </a:r>
            <a:r>
              <a:rPr lang="en-US" altLang="zh-CN" sz="1200" dirty="0" smtClean="0"/>
              <a:t>x2</a:t>
            </a:r>
            <a:r>
              <a:rPr lang="zh-CN" altLang="en-US" sz="1200" dirty="0" smtClean="0"/>
              <a:t>）</a:t>
            </a:r>
            <a:r>
              <a:rPr lang="en-US" altLang="zh-CN" sz="1200" dirty="0" smtClean="0"/>
              <a:t>+</a:t>
            </a:r>
            <a:r>
              <a:rPr lang="zh-CN" altLang="en-US" sz="1200" dirty="0" smtClean="0"/>
              <a:t>。。。。</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3F555853-6969-48DD-B835-87A0E8C2FF00}" type="slidenum">
              <a:rPr lang="zh-CN" altLang="en-US" smtClean="0"/>
              <a:pPr>
                <a:defRPr/>
              </a:pPr>
              <a:t>20</a:t>
            </a:fld>
            <a:endParaRPr lang="zh-CN" altLang="en-US"/>
          </a:p>
        </p:txBody>
      </p:sp>
    </p:spTree>
    <p:extLst>
      <p:ext uri="{BB962C8B-B14F-4D97-AF65-F5344CB8AC3E}">
        <p14:creationId xmlns:p14="http://schemas.microsoft.com/office/powerpoint/2010/main" val="1797597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F555853-6969-48DD-B835-87A0E8C2FF00}" type="slidenum">
              <a:rPr lang="zh-CN" altLang="en-US" smtClean="0"/>
              <a:pPr>
                <a:defRPr/>
              </a:pPr>
              <a:t>23</a:t>
            </a:fld>
            <a:endParaRPr lang="zh-CN" altLang="en-US"/>
          </a:p>
        </p:txBody>
      </p:sp>
    </p:spTree>
    <p:extLst>
      <p:ext uri="{BB962C8B-B14F-4D97-AF65-F5344CB8AC3E}">
        <p14:creationId xmlns:p14="http://schemas.microsoft.com/office/powerpoint/2010/main" val="336968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-(1/</a:t>
            </a:r>
            <a:r>
              <a:rPr lang="en-US" altLang="zh-CN" dirty="0" err="1" smtClean="0"/>
              <a:t>nlog</a:t>
            </a:r>
            <a:r>
              <a:rPr lang="en-US" altLang="zh-CN" dirty="0" smtClean="0"/>
              <a:t>(1/n)+1/</a:t>
            </a:r>
            <a:r>
              <a:rPr lang="en-US" altLang="zh-CN" dirty="0" err="1" smtClean="0"/>
              <a:t>nlog</a:t>
            </a:r>
            <a:r>
              <a:rPr lang="en-US" altLang="zh-CN" dirty="0" smtClean="0"/>
              <a:t>(1/n)+…)=log(n)</a:t>
            </a:r>
          </a:p>
          <a:p>
            <a:pPr eaLnBrk="1" hangingPunct="1">
              <a:spcBef>
                <a:spcPct val="0"/>
              </a:spcBef>
            </a:pPr>
            <a:r>
              <a:rPr lang="zh-CN" altLang="en-US" dirty="0" smtClean="0"/>
              <a:t>定义</a:t>
            </a:r>
            <a:r>
              <a:rPr lang="en-US" altLang="zh-CN" dirty="0" smtClean="0"/>
              <a:t>4-1</a:t>
            </a:r>
            <a:r>
              <a:rPr lang="zh-CN" altLang="en-US" dirty="0" smtClean="0"/>
              <a:t>是说属性状态概率相同，定义</a:t>
            </a:r>
            <a:r>
              <a:rPr lang="en-US" altLang="zh-CN" dirty="0" smtClean="0"/>
              <a:t>4-2</a:t>
            </a:r>
            <a:r>
              <a:rPr lang="zh-CN" altLang="en-US" dirty="0" smtClean="0"/>
              <a:t>将定义</a:t>
            </a:r>
            <a:r>
              <a:rPr lang="en-US" altLang="zh-CN" dirty="0" smtClean="0"/>
              <a:t>4-1</a:t>
            </a:r>
            <a:r>
              <a:rPr lang="zh-CN" altLang="en-US" dirty="0" smtClean="0"/>
              <a:t>推广到属性状态不同的情况。</a:t>
            </a:r>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8A11CCA-E5D1-41B5-BFE3-E62FF847F22A}" type="slidenum">
              <a:rPr lang="zh-CN" altLang="en-US" sz="1200" smtClean="0"/>
              <a:pPr/>
              <a:t>24</a:t>
            </a:fld>
            <a:endParaRPr lang="zh-CN" altLang="en-US" sz="1200" smtClean="0"/>
          </a:p>
        </p:txBody>
      </p:sp>
    </p:spTree>
    <p:extLst>
      <p:ext uri="{BB962C8B-B14F-4D97-AF65-F5344CB8AC3E}">
        <p14:creationId xmlns:p14="http://schemas.microsoft.com/office/powerpoint/2010/main" val="2974984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8A11CCA-E5D1-41B5-BFE3-E62FF847F22A}" type="slidenum">
              <a:rPr lang="zh-CN" altLang="en-US" sz="1200" smtClean="0"/>
              <a:pPr/>
              <a:t>25</a:t>
            </a:fld>
            <a:endParaRPr lang="zh-CN" altLang="en-US" sz="1200" smtClean="0"/>
          </a:p>
        </p:txBody>
      </p:sp>
    </p:spTree>
    <p:extLst>
      <p:ext uri="{BB962C8B-B14F-4D97-AF65-F5344CB8AC3E}">
        <p14:creationId xmlns:p14="http://schemas.microsoft.com/office/powerpoint/2010/main" val="2877817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Info</a:t>
            </a:r>
            <a:r>
              <a:rPr lang="zh-CN" altLang="en-US" dirty="0" smtClean="0"/>
              <a:t>（</a:t>
            </a:r>
            <a:r>
              <a:rPr lang="en-US" altLang="zh-CN" dirty="0" smtClean="0"/>
              <a:t>X</a:t>
            </a:r>
            <a:r>
              <a:rPr lang="zh-CN" altLang="en-US" dirty="0" smtClean="0"/>
              <a:t>，</a:t>
            </a:r>
            <a:r>
              <a:rPr lang="en-US" altLang="zh-CN" dirty="0" smtClean="0"/>
              <a:t>T</a:t>
            </a:r>
            <a:r>
              <a:rPr lang="zh-CN" altLang="en-US" dirty="0" smtClean="0"/>
              <a:t>）越大就意味着需要更大的信息量才能消除不确定性，就意味着这个属性不重要，例如在某个属性上透露一点点信息，就能消除全部不确定性，这个属性最重要。</a:t>
            </a:r>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6978EB8-B60D-4143-9572-D1F0136EAEA0}" type="slidenum">
              <a:rPr lang="zh-CN" altLang="en-US" sz="1200" smtClean="0"/>
              <a:pPr/>
              <a:t>26</a:t>
            </a:fld>
            <a:endParaRPr lang="zh-CN" altLang="en-US" sz="1200" smtClean="0"/>
          </a:p>
        </p:txBody>
      </p:sp>
    </p:spTree>
    <p:extLst>
      <p:ext uri="{BB962C8B-B14F-4D97-AF65-F5344CB8AC3E}">
        <p14:creationId xmlns:p14="http://schemas.microsoft.com/office/powerpoint/2010/main" val="4050832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endParaRPr lang="zh-CN" altLang="zh-CN" smtClean="0"/>
          </a:p>
        </p:txBody>
      </p:sp>
      <p:pic>
        <p:nvPicPr>
          <p:cNvPr id="5" name="Picture 5" descr="logoN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logo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9153526"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BD21321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01975"/>
            <a:ext cx="9144000"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09600" y="838200"/>
            <a:ext cx="7772400" cy="1143000"/>
          </a:xfrm>
        </p:spPr>
        <p:txBody>
          <a:bodyPr/>
          <a:lstStyle>
            <a:lvl1pPr>
              <a:defRPr/>
            </a:lvl1pPr>
          </a:lstStyle>
          <a:p>
            <a:pPr lvl="0"/>
            <a:r>
              <a:rPr lang="zh-CN" altLang="en-US" noProof="0" smtClean="0"/>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zh-CN" altLang="en-US" noProof="0" smtClean="0"/>
              <a:t>单击此处编辑母版副标题样式</a:t>
            </a:r>
          </a:p>
        </p:txBody>
      </p:sp>
    </p:spTree>
    <p:extLst>
      <p:ext uri="{BB962C8B-B14F-4D97-AF65-F5344CB8AC3E}">
        <p14:creationId xmlns:p14="http://schemas.microsoft.com/office/powerpoint/2010/main" val="100465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4333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81000"/>
            <a:ext cx="19431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81000"/>
            <a:ext cx="56769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25609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97476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76307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04186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53007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25849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785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867611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16718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685800" y="3810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1027"/>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Text Box 1028"/>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endParaRPr lang="zh-CN" altLang="zh-CN" smtClean="0"/>
          </a:p>
        </p:txBody>
      </p:sp>
      <p:pic>
        <p:nvPicPr>
          <p:cNvPr id="1029" name="Picture 1029" descr="logoN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030" descr="logo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63" y="0"/>
            <a:ext cx="9153526"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031" descr="BD21321_"/>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219200"/>
            <a:ext cx="6858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charset="0"/>
          <a:ea typeface="宋体" pitchFamily="2" charset="-122"/>
        </a:defRPr>
      </a:lvl5pPr>
      <a:lvl6pPr marL="457200" algn="ctr" rtl="0" fontAlgn="base">
        <a:spcBef>
          <a:spcPct val="0"/>
        </a:spcBef>
        <a:spcAft>
          <a:spcPct val="0"/>
        </a:spcAft>
        <a:defRPr kumimoji="1" sz="4400">
          <a:solidFill>
            <a:schemeClr val="tx2"/>
          </a:solidFill>
          <a:latin typeface="Times New Roman" charset="0"/>
          <a:ea typeface="宋体" pitchFamily="2" charset="-122"/>
        </a:defRPr>
      </a:lvl6pPr>
      <a:lvl7pPr marL="914400" algn="ctr" rtl="0" fontAlgn="base">
        <a:spcBef>
          <a:spcPct val="0"/>
        </a:spcBef>
        <a:spcAft>
          <a:spcPct val="0"/>
        </a:spcAft>
        <a:defRPr kumimoji="1" sz="4400">
          <a:solidFill>
            <a:schemeClr val="tx2"/>
          </a:solidFill>
          <a:latin typeface="Times New Roman" charset="0"/>
          <a:ea typeface="宋体" pitchFamily="2" charset="-122"/>
        </a:defRPr>
      </a:lvl7pPr>
      <a:lvl8pPr marL="1371600" algn="ctr" rtl="0" fontAlgn="base">
        <a:spcBef>
          <a:spcPct val="0"/>
        </a:spcBef>
        <a:spcAft>
          <a:spcPct val="0"/>
        </a:spcAft>
        <a:defRPr kumimoji="1" sz="4400">
          <a:solidFill>
            <a:schemeClr val="tx2"/>
          </a:solidFill>
          <a:latin typeface="Times New Roman" charset="0"/>
          <a:ea typeface="宋体" pitchFamily="2" charset="-122"/>
        </a:defRPr>
      </a:lvl8pPr>
      <a:lvl9pPr marL="1828800" algn="ctr" rtl="0" fontAlgn="base">
        <a:spcBef>
          <a:spcPct val="0"/>
        </a:spcBef>
        <a:spcAft>
          <a:spcPct val="0"/>
        </a:spcAft>
        <a:defRPr kumimoji="1" sz="4400">
          <a:solidFill>
            <a:schemeClr val="tx2"/>
          </a:solidFill>
          <a:latin typeface="Times New Roman"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sz="4800" smtClean="0">
                <a:solidFill>
                  <a:srgbClr val="FF0000"/>
                </a:solidFill>
                <a:latin typeface="隶书" panose="02010509060101010101" pitchFamily="49" charset="-122"/>
                <a:ea typeface="隶书" panose="02010509060101010101" pitchFamily="49" charset="-122"/>
              </a:rPr>
              <a:t>第</a:t>
            </a:r>
            <a:r>
              <a:rPr lang="en-US" altLang="zh-CN" sz="4800" smtClean="0">
                <a:solidFill>
                  <a:srgbClr val="FF0000"/>
                </a:solidFill>
                <a:latin typeface="隶书" panose="02010509060101010101" pitchFamily="49" charset="-122"/>
                <a:ea typeface="隶书" panose="02010509060101010101" pitchFamily="49" charset="-122"/>
              </a:rPr>
              <a:t>4</a:t>
            </a:r>
            <a:r>
              <a:rPr lang="zh-CN" altLang="en-US" sz="4800" smtClean="0">
                <a:solidFill>
                  <a:srgbClr val="FF0000"/>
                </a:solidFill>
                <a:latin typeface="隶书" panose="02010509060101010101" pitchFamily="49" charset="-122"/>
                <a:ea typeface="隶书" panose="02010509060101010101" pitchFamily="49" charset="-122"/>
              </a:rPr>
              <a:t>章  决策树</a:t>
            </a:r>
          </a:p>
        </p:txBody>
      </p:sp>
      <p:sp>
        <p:nvSpPr>
          <p:cNvPr id="4099" name="Rectangle 3"/>
          <p:cNvSpPr>
            <a:spLocks noGrp="1" noChangeArrowheads="1"/>
          </p:cNvSpPr>
          <p:nvPr>
            <p:ph type="body" idx="1"/>
          </p:nvPr>
        </p:nvSpPr>
        <p:spPr>
          <a:xfrm>
            <a:off x="304800" y="1371600"/>
            <a:ext cx="7772400" cy="533400"/>
          </a:xfrm>
        </p:spPr>
        <p:txBody>
          <a:bodyPr/>
          <a:lstStyle/>
          <a:p>
            <a:pPr eaLnBrk="1" hangingPunct="1">
              <a:lnSpc>
                <a:spcPct val="90000"/>
              </a:lnSpc>
              <a:buFontTx/>
              <a:buNone/>
            </a:pPr>
            <a:r>
              <a:rPr lang="zh-CN" altLang="en-US" smtClean="0"/>
              <a:t>补充：关于分类的知识</a:t>
            </a:r>
          </a:p>
          <a:p>
            <a:pPr eaLnBrk="1" hangingPunct="1">
              <a:lnSpc>
                <a:spcPct val="90000"/>
              </a:lnSpc>
              <a:buFontTx/>
              <a:buNone/>
            </a:pPr>
            <a:endParaRPr lang="en-US" altLang="zh-CN" smtClean="0"/>
          </a:p>
        </p:txBody>
      </p:sp>
      <p:sp>
        <p:nvSpPr>
          <p:cNvPr id="4100" name="文本框 1"/>
          <p:cNvSpPr txBox="1">
            <a:spLocks noChangeArrowheads="1"/>
          </p:cNvSpPr>
          <p:nvPr/>
        </p:nvSpPr>
        <p:spPr bwMode="auto">
          <a:xfrm>
            <a:off x="304800" y="2205038"/>
            <a:ext cx="858837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smtClean="0"/>
              <a:t>►分类：是机器学会</a:t>
            </a:r>
            <a:r>
              <a:rPr lang="zh-CN" altLang="en-US" sz="2400" dirty="0"/>
              <a:t>一个分类函数或分类模型（也常称为分类器），该模型能把数据库中的数据项映射到给定类别中的某一个</a:t>
            </a:r>
            <a:r>
              <a:rPr lang="zh-CN" altLang="en-US" sz="2400" dirty="0" smtClean="0"/>
              <a:t>。</a:t>
            </a:r>
            <a:endParaRPr lang="en-US" altLang="zh-CN" sz="2400" dirty="0" smtClean="0"/>
          </a:p>
          <a:p>
            <a:pPr eaLnBrk="1" hangingPunct="1">
              <a:spcBef>
                <a:spcPct val="0"/>
              </a:spcBef>
              <a:buFontTx/>
              <a:buNone/>
            </a:pPr>
            <a:endParaRPr lang="en-US" altLang="zh-CN" sz="2400" dirty="0"/>
          </a:p>
          <a:p>
            <a:pPr eaLnBrk="1" hangingPunct="1">
              <a:spcBef>
                <a:spcPct val="0"/>
              </a:spcBef>
              <a:buFontTx/>
              <a:buNone/>
            </a:pPr>
            <a:r>
              <a:rPr lang="zh-CN" altLang="en-US" sz="2400" dirty="0" smtClean="0"/>
              <a:t>►分类函数数据集：需要</a:t>
            </a:r>
            <a:r>
              <a:rPr lang="zh-CN" altLang="en-US" sz="2400" dirty="0"/>
              <a:t>有一个训练样本数据集作为输入。训练样本数据集亦称作训练集，由一条条数据库记录组成的。每一条记录包含若干条属性，组成一个特征向量。训练集的每条记录还有一个特定的类</a:t>
            </a:r>
            <a:r>
              <a:rPr lang="zh-CN" altLang="en-US" sz="2400" dirty="0" smtClean="0"/>
              <a:t>标签。训练集通常</a:t>
            </a:r>
            <a:r>
              <a:rPr lang="zh-CN" altLang="en-US" sz="2400" dirty="0"/>
              <a:t>是以往的一些经验数据。一个具体样本的形式可以为样本向量</a:t>
            </a:r>
            <a:r>
              <a:rPr lang="en-US" altLang="zh-CN" sz="2400" dirty="0">
                <a:sym typeface="Wingdings" panose="05000000000000000000" pitchFamily="2" charset="2"/>
              </a:rPr>
              <a:t>:(v</a:t>
            </a:r>
            <a:r>
              <a:rPr lang="en-US" altLang="zh-CN" sz="2400" baseline="-25000" dirty="0">
                <a:sym typeface="Wingdings" panose="05000000000000000000" pitchFamily="2" charset="2"/>
              </a:rPr>
              <a:t>1</a:t>
            </a:r>
            <a:r>
              <a:rPr lang="en-US" altLang="zh-CN" sz="2400" dirty="0">
                <a:sym typeface="Wingdings" panose="05000000000000000000" pitchFamily="2" charset="2"/>
              </a:rPr>
              <a:t>,v</a:t>
            </a:r>
            <a:r>
              <a:rPr lang="en-US" altLang="zh-CN" sz="2400" baseline="-25000" dirty="0">
                <a:sym typeface="Wingdings" panose="05000000000000000000" pitchFamily="2" charset="2"/>
              </a:rPr>
              <a:t>2</a:t>
            </a:r>
            <a:r>
              <a:rPr lang="en-US" altLang="zh-CN" sz="2400" dirty="0">
                <a:sym typeface="Wingdings" panose="05000000000000000000" pitchFamily="2" charset="2"/>
              </a:rPr>
              <a:t>,v</a:t>
            </a:r>
            <a:r>
              <a:rPr lang="en-US" altLang="zh-CN" sz="2400" baseline="-25000" dirty="0">
                <a:sym typeface="Wingdings" panose="05000000000000000000" pitchFamily="2" charset="2"/>
              </a:rPr>
              <a:t>3</a:t>
            </a:r>
            <a:r>
              <a:rPr lang="en-US" altLang="zh-CN" sz="2400" dirty="0">
                <a:sym typeface="Wingdings" panose="05000000000000000000" pitchFamily="2" charset="2"/>
              </a:rPr>
              <a:t>…..</a:t>
            </a:r>
            <a:r>
              <a:rPr lang="en-US" altLang="zh-CN" sz="2400" dirty="0" err="1">
                <a:sym typeface="Wingdings" panose="05000000000000000000" pitchFamily="2" charset="2"/>
              </a:rPr>
              <a:t>v</a:t>
            </a:r>
            <a:r>
              <a:rPr lang="en-US" altLang="zh-CN" sz="2400" baseline="-25000" dirty="0" err="1">
                <a:sym typeface="Wingdings" panose="05000000000000000000" pitchFamily="2" charset="2"/>
              </a:rPr>
              <a:t>n</a:t>
            </a:r>
            <a:r>
              <a:rPr lang="en-US" altLang="zh-CN" sz="2400" dirty="0" err="1">
                <a:sym typeface="Wingdings" panose="05000000000000000000" pitchFamily="2" charset="2"/>
              </a:rPr>
              <a:t>;c</a:t>
            </a:r>
            <a:r>
              <a:rPr lang="en-US" altLang="zh-CN" sz="2400" dirty="0">
                <a:sym typeface="Wingdings" panose="05000000000000000000" pitchFamily="2" charset="2"/>
              </a:rPr>
              <a:t>)</a:t>
            </a:r>
            <a:r>
              <a:rPr lang="zh-CN" altLang="en-US" sz="2400" dirty="0">
                <a:sym typeface="Wingdings" panose="05000000000000000000" pitchFamily="2" charset="2"/>
              </a:rPr>
              <a:t>。在这里</a:t>
            </a:r>
            <a:r>
              <a:rPr lang="en-US" altLang="zh-CN" sz="2400" dirty="0">
                <a:sym typeface="Wingdings" panose="05000000000000000000" pitchFamily="2" charset="2"/>
              </a:rPr>
              <a:t>v</a:t>
            </a:r>
            <a:r>
              <a:rPr lang="en-US" altLang="zh-CN" sz="2400" baseline="-25000" dirty="0">
                <a:sym typeface="Wingdings" panose="05000000000000000000" pitchFamily="2" charset="2"/>
              </a:rPr>
              <a:t>i</a:t>
            </a:r>
            <a:r>
              <a:rPr lang="zh-CN" altLang="en-US" sz="2400" dirty="0">
                <a:sym typeface="Wingdings" panose="05000000000000000000" pitchFamily="2" charset="2"/>
              </a:rPr>
              <a:t>表示字段值，</a:t>
            </a:r>
            <a:r>
              <a:rPr lang="en-US" altLang="zh-CN" sz="2400" dirty="0">
                <a:sym typeface="Wingdings" panose="05000000000000000000" pitchFamily="2" charset="2"/>
              </a:rPr>
              <a:t>c</a:t>
            </a:r>
            <a:r>
              <a:rPr lang="zh-CN" altLang="en-US" sz="2400" dirty="0">
                <a:sym typeface="Wingdings" panose="05000000000000000000" pitchFamily="2" charset="2"/>
              </a:rPr>
              <a:t>表示类标签属性值。</a:t>
            </a:r>
            <a:endParaRPr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381000"/>
            <a:ext cx="8229600" cy="762000"/>
          </a:xfrm>
        </p:spPr>
        <p:txBody>
          <a:bodyPr/>
          <a:lstStyle/>
          <a:p>
            <a:pPr algn="l" eaLnBrk="1" hangingPunct="1"/>
            <a:r>
              <a:rPr lang="en-US" altLang="zh-CN" sz="3600" b="1" smtClean="0">
                <a:solidFill>
                  <a:srgbClr val="FF0000"/>
                </a:solidFill>
              </a:rPr>
              <a:t>4-3 </a:t>
            </a:r>
            <a:r>
              <a:rPr lang="zh-CN" altLang="en-US" sz="3600" b="1" smtClean="0">
                <a:solidFill>
                  <a:srgbClr val="FF0000"/>
                </a:solidFill>
              </a:rPr>
              <a:t>决策树基本算法</a:t>
            </a:r>
          </a:p>
        </p:txBody>
      </p:sp>
      <p:sp>
        <p:nvSpPr>
          <p:cNvPr id="13315" name="Rectangle 3"/>
          <p:cNvSpPr>
            <a:spLocks noGrp="1" noChangeArrowheads="1"/>
          </p:cNvSpPr>
          <p:nvPr>
            <p:ph type="body" idx="1"/>
          </p:nvPr>
        </p:nvSpPr>
        <p:spPr>
          <a:xfrm>
            <a:off x="304800" y="1447800"/>
            <a:ext cx="8153400" cy="4648200"/>
          </a:xfrm>
        </p:spPr>
        <p:txBody>
          <a:bodyPr/>
          <a:lstStyle/>
          <a:p>
            <a:pPr eaLnBrk="1" hangingPunct="1">
              <a:buFontTx/>
              <a:buNone/>
            </a:pPr>
            <a:r>
              <a:rPr lang="en-US" altLang="zh-CN" sz="2400" b="1" dirty="0" smtClean="0">
                <a:sym typeface="Wingdings 2" panose="05020102010507070707" pitchFamily="18" charset="2"/>
              </a:rPr>
              <a:t>1</a:t>
            </a:r>
            <a:r>
              <a:rPr lang="zh-CN" altLang="en-US" sz="2400" b="1" dirty="0" smtClean="0">
                <a:sym typeface="Wingdings 2" panose="05020102010507070707" pitchFamily="18" charset="2"/>
              </a:rPr>
              <a:t>、</a:t>
            </a:r>
            <a:r>
              <a:rPr lang="en-US" altLang="zh-CN" sz="2400" b="1" dirty="0" smtClean="0">
                <a:sym typeface="Wingdings 2" panose="05020102010507070707" pitchFamily="18" charset="2"/>
              </a:rPr>
              <a:t>CLS</a:t>
            </a:r>
            <a:r>
              <a:rPr lang="zh-CN" altLang="en-US" sz="2400" b="1" dirty="0" smtClean="0">
                <a:sym typeface="Wingdings 2" panose="05020102010507070707" pitchFamily="18" charset="2"/>
              </a:rPr>
              <a:t>（</a:t>
            </a:r>
            <a:r>
              <a:rPr lang="en-US" altLang="zh-CN" sz="2400" b="1" dirty="0" smtClean="0">
                <a:sym typeface="Wingdings 2" panose="05020102010507070707" pitchFamily="18" charset="2"/>
              </a:rPr>
              <a:t>Concept Learning System</a:t>
            </a:r>
            <a:r>
              <a:rPr lang="zh-CN" altLang="en-US" sz="2400" b="1" dirty="0" smtClean="0">
                <a:sym typeface="Wingdings 2" panose="05020102010507070707" pitchFamily="18" charset="2"/>
              </a:rPr>
              <a:t>）算法</a:t>
            </a:r>
          </a:p>
          <a:p>
            <a:pPr eaLnBrk="1" hangingPunct="1">
              <a:buFontTx/>
              <a:buNone/>
            </a:pPr>
            <a:r>
              <a:rPr lang="en-US" altLang="zh-CN" sz="2400" b="1" dirty="0" smtClean="0">
                <a:sym typeface="Wingdings 2" panose="05020102010507070707" pitchFamily="18" charset="2"/>
              </a:rPr>
              <a:t>1</a:t>
            </a:r>
            <a:r>
              <a:rPr lang="zh-CN" altLang="en-US" sz="2400" b="1" dirty="0" smtClean="0">
                <a:sym typeface="Wingdings 2" panose="05020102010507070707" pitchFamily="18" charset="2"/>
              </a:rPr>
              <a:t>）</a:t>
            </a:r>
            <a:r>
              <a:rPr lang="en-US" altLang="zh-CN" sz="2400" b="1" dirty="0" smtClean="0">
                <a:sym typeface="Wingdings 2" panose="05020102010507070707" pitchFamily="18" charset="2"/>
              </a:rPr>
              <a:t>CLS</a:t>
            </a:r>
            <a:r>
              <a:rPr lang="zh-CN" altLang="en-US" sz="2400" b="1" dirty="0" smtClean="0">
                <a:sym typeface="Wingdings 2" panose="05020102010507070707" pitchFamily="18" charset="2"/>
              </a:rPr>
              <a:t>算法基本思想</a:t>
            </a:r>
            <a:r>
              <a:rPr lang="zh-CN" altLang="en-US" sz="2400" dirty="0" smtClean="0">
                <a:sym typeface="Wingdings 2" panose="05020102010507070707" pitchFamily="18" charset="2"/>
              </a:rPr>
              <a:t>：</a:t>
            </a:r>
            <a:endParaRPr lang="en-US" altLang="zh-CN" sz="2400" dirty="0" smtClean="0">
              <a:sym typeface="Wingdings 2" panose="05020102010507070707" pitchFamily="18" charset="2"/>
            </a:endParaRPr>
          </a:p>
          <a:p>
            <a:pPr eaLnBrk="1" hangingPunct="1">
              <a:lnSpc>
                <a:spcPct val="150000"/>
              </a:lnSpc>
              <a:buFontTx/>
              <a:buNone/>
            </a:pPr>
            <a:r>
              <a:rPr lang="zh-CN" altLang="en-US" sz="2400" dirty="0" smtClean="0">
                <a:sym typeface="Wingdings 2" panose="05020102010507070707" pitchFamily="18" charset="2"/>
              </a:rPr>
              <a:t>     从一棵空的决策树开始，选择某一属性作为测试属性，该测试属性对应决策树中的根结点，根据该属性值的不同，可将训练样本分成相应的子集，如果该子集为空，或该子集中的样本属于同一类，则该子集为叶节点，否则该子集对应决策树的内部结点，即测试结点，需再选择一个新的测试属性进行划分，直到所有子集都为空或者属于同一类。</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8600" y="381000"/>
            <a:ext cx="8229600" cy="762000"/>
          </a:xfrm>
        </p:spPr>
        <p:txBody>
          <a:bodyPr/>
          <a:lstStyle/>
          <a:p>
            <a:pPr algn="l" eaLnBrk="1" hangingPunct="1"/>
            <a:r>
              <a:rPr lang="en-US" altLang="zh-CN" sz="3600" b="1" smtClean="0">
                <a:solidFill>
                  <a:srgbClr val="FF0000"/>
                </a:solidFill>
              </a:rPr>
              <a:t>4-3 </a:t>
            </a:r>
            <a:r>
              <a:rPr lang="zh-CN" altLang="en-US" sz="3600" b="1" smtClean="0">
                <a:solidFill>
                  <a:srgbClr val="FF0000"/>
                </a:solidFill>
              </a:rPr>
              <a:t>决策树基本算法（续一）</a:t>
            </a:r>
          </a:p>
        </p:txBody>
      </p:sp>
      <p:sp>
        <p:nvSpPr>
          <p:cNvPr id="15363" name="Rectangle 4"/>
          <p:cNvSpPr>
            <a:spLocks noGrp="1" noChangeArrowheads="1"/>
          </p:cNvSpPr>
          <p:nvPr>
            <p:ph type="body" idx="1"/>
          </p:nvPr>
        </p:nvSpPr>
        <p:spPr>
          <a:xfrm>
            <a:off x="304800" y="1447800"/>
            <a:ext cx="8153400" cy="4648200"/>
          </a:xfrm>
        </p:spPr>
        <p:txBody>
          <a:bodyPr/>
          <a:lstStyle/>
          <a:p>
            <a:pPr eaLnBrk="1" hangingPunct="1">
              <a:buFontTx/>
              <a:buNone/>
            </a:pPr>
            <a:r>
              <a:rPr lang="en-US" altLang="zh-CN" smtClean="0"/>
              <a:t>2</a:t>
            </a:r>
            <a:r>
              <a:rPr lang="zh-CN" altLang="en-US" smtClean="0"/>
              <a:t>）举例</a:t>
            </a:r>
            <a:endParaRPr lang="en-US" altLang="zh-CN" smtClean="0"/>
          </a:p>
          <a:p>
            <a:pPr eaLnBrk="1" hangingPunct="1">
              <a:buFontTx/>
              <a:buNone/>
            </a:pPr>
            <a:r>
              <a:rPr lang="zh-CN" altLang="en-US" sz="2000" smtClean="0"/>
              <a:t>例如，假设有一组人，眼睛和头发及所属的人种情况如下表所示。</a:t>
            </a:r>
          </a:p>
        </p:txBody>
      </p:sp>
      <p:graphicFrame>
        <p:nvGraphicFramePr>
          <p:cNvPr id="5" name="表格 4"/>
          <p:cNvGraphicFramePr>
            <a:graphicFrameLocks noGrp="1"/>
          </p:cNvGraphicFramePr>
          <p:nvPr/>
        </p:nvGraphicFramePr>
        <p:xfrm>
          <a:off x="1042988" y="2492375"/>
          <a:ext cx="6096000" cy="3338514"/>
        </p:xfrm>
        <a:graphic>
          <a:graphicData uri="http://schemas.openxmlformats.org/drawingml/2006/table">
            <a:tbl>
              <a:tblPr firstRow="1" bandRow="1">
                <a:tableStyleId>{10A1B5D5-9B99-4C35-A422-299274C87663}</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946">
                <a:tc>
                  <a:txBody>
                    <a:bodyPr/>
                    <a:lstStyle/>
                    <a:p>
                      <a:pPr algn="ctr"/>
                      <a:r>
                        <a:rPr lang="zh-CN" altLang="en-US" sz="1800" dirty="0" smtClean="0"/>
                        <a:t>人员</a:t>
                      </a:r>
                      <a:endParaRPr lang="zh-CN" altLang="en-US" sz="1800" dirty="0"/>
                    </a:p>
                  </a:txBody>
                  <a:tcPr marT="45733" marB="45733"/>
                </a:tc>
                <a:tc>
                  <a:txBody>
                    <a:bodyPr/>
                    <a:lstStyle/>
                    <a:p>
                      <a:pPr algn="ctr"/>
                      <a:r>
                        <a:rPr lang="zh-CN" altLang="en-US" sz="1800" dirty="0" smtClean="0"/>
                        <a:t>眼睛颜色</a:t>
                      </a:r>
                      <a:endParaRPr lang="zh-CN" altLang="en-US" sz="1800" dirty="0"/>
                    </a:p>
                  </a:txBody>
                  <a:tcPr marT="45733" marB="45733"/>
                </a:tc>
                <a:tc>
                  <a:txBody>
                    <a:bodyPr/>
                    <a:lstStyle/>
                    <a:p>
                      <a:pPr algn="ctr"/>
                      <a:r>
                        <a:rPr lang="zh-CN" altLang="en-US" sz="1800" dirty="0" smtClean="0"/>
                        <a:t>头发颜色</a:t>
                      </a:r>
                      <a:endParaRPr lang="zh-CN" altLang="en-US" sz="1800" dirty="0"/>
                    </a:p>
                  </a:txBody>
                  <a:tcPr marT="45733" marB="45733"/>
                </a:tc>
                <a:tc>
                  <a:txBody>
                    <a:bodyPr/>
                    <a:lstStyle/>
                    <a:p>
                      <a:pPr algn="ctr"/>
                      <a:r>
                        <a:rPr lang="zh-CN" altLang="en-US" sz="1800" dirty="0" smtClean="0"/>
                        <a:t>所属人种</a:t>
                      </a:r>
                      <a:endParaRPr lang="zh-CN" altLang="en-US" sz="1800" dirty="0"/>
                    </a:p>
                  </a:txBody>
                  <a:tcPr marT="45733" marB="45733"/>
                </a:tc>
                <a:extLst>
                  <a:ext uri="{0D108BD9-81ED-4DB2-BD59-A6C34878D82A}">
                    <a16:rowId xmlns:a16="http://schemas.microsoft.com/office/drawing/2014/main" val="10000"/>
                  </a:ext>
                </a:extLst>
              </a:tr>
              <a:tr h="370946">
                <a:tc>
                  <a:txBody>
                    <a:bodyPr/>
                    <a:lstStyle/>
                    <a:p>
                      <a:pPr algn="ctr"/>
                      <a:r>
                        <a:rPr lang="en-US" altLang="zh-CN" sz="1800" dirty="0" smtClean="0"/>
                        <a:t>1</a:t>
                      </a:r>
                      <a:endParaRPr lang="zh-CN" altLang="en-US" sz="1800" dirty="0"/>
                    </a:p>
                  </a:txBody>
                  <a:tcPr marT="45733" marB="45733"/>
                </a:tc>
                <a:tc>
                  <a:txBody>
                    <a:bodyPr/>
                    <a:lstStyle/>
                    <a:p>
                      <a:pPr algn="ctr"/>
                      <a:r>
                        <a:rPr lang="zh-CN" altLang="en-US" sz="1800" dirty="0" smtClean="0"/>
                        <a:t>黑色</a:t>
                      </a:r>
                      <a:endParaRPr lang="zh-CN" altLang="en-US" sz="1800" dirty="0"/>
                    </a:p>
                  </a:txBody>
                  <a:tcPr marT="45733" marB="45733"/>
                </a:tc>
                <a:tc>
                  <a:txBody>
                    <a:bodyPr/>
                    <a:lstStyle/>
                    <a:p>
                      <a:pPr algn="ctr"/>
                      <a:r>
                        <a:rPr lang="zh-CN" altLang="en-US" sz="1800" dirty="0" smtClean="0"/>
                        <a:t>黑色</a:t>
                      </a:r>
                      <a:endParaRPr lang="zh-CN" altLang="en-US" sz="1800" dirty="0"/>
                    </a:p>
                  </a:txBody>
                  <a:tcPr marT="45733" marB="45733"/>
                </a:tc>
                <a:tc>
                  <a:txBody>
                    <a:bodyPr/>
                    <a:lstStyle/>
                    <a:p>
                      <a:pPr algn="ctr"/>
                      <a:r>
                        <a:rPr lang="zh-CN" altLang="en-US" sz="1800" dirty="0" smtClean="0"/>
                        <a:t>黄种人</a:t>
                      </a:r>
                      <a:endParaRPr lang="zh-CN" altLang="en-US" sz="1800" dirty="0"/>
                    </a:p>
                  </a:txBody>
                  <a:tcPr marT="45733" marB="45733"/>
                </a:tc>
                <a:extLst>
                  <a:ext uri="{0D108BD9-81ED-4DB2-BD59-A6C34878D82A}">
                    <a16:rowId xmlns:a16="http://schemas.microsoft.com/office/drawing/2014/main" val="10001"/>
                  </a:ext>
                </a:extLst>
              </a:tr>
              <a:tr h="370946">
                <a:tc>
                  <a:txBody>
                    <a:bodyPr/>
                    <a:lstStyle/>
                    <a:p>
                      <a:pPr algn="ctr"/>
                      <a:r>
                        <a:rPr lang="en-US" altLang="zh-CN" sz="1800" dirty="0" smtClean="0"/>
                        <a:t>2</a:t>
                      </a:r>
                      <a:endParaRPr lang="zh-CN" altLang="en-US" sz="1800" dirty="0"/>
                    </a:p>
                  </a:txBody>
                  <a:tcPr marT="45733" marB="45733"/>
                </a:tc>
                <a:tc>
                  <a:txBody>
                    <a:bodyPr/>
                    <a:lstStyle/>
                    <a:p>
                      <a:pPr algn="ctr"/>
                      <a:r>
                        <a:rPr lang="zh-CN" altLang="en-US" sz="1800" dirty="0" smtClean="0"/>
                        <a:t>蓝色</a:t>
                      </a:r>
                      <a:endParaRPr lang="zh-CN" altLang="en-US" sz="1800" dirty="0"/>
                    </a:p>
                  </a:txBody>
                  <a:tcPr marT="45733" marB="45733"/>
                </a:tc>
                <a:tc>
                  <a:txBody>
                    <a:bodyPr/>
                    <a:lstStyle/>
                    <a:p>
                      <a:pPr algn="ctr"/>
                      <a:r>
                        <a:rPr lang="zh-CN" altLang="en-US" sz="1800" dirty="0" smtClean="0"/>
                        <a:t>金色</a:t>
                      </a:r>
                      <a:endParaRPr lang="zh-CN" altLang="en-US" sz="1800" dirty="0"/>
                    </a:p>
                  </a:txBody>
                  <a:tcPr marT="45733" marB="45733"/>
                </a:tc>
                <a:tc>
                  <a:txBody>
                    <a:bodyPr/>
                    <a:lstStyle/>
                    <a:p>
                      <a:pPr algn="ctr"/>
                      <a:r>
                        <a:rPr lang="zh-CN" altLang="en-US" sz="1800" dirty="0" smtClean="0"/>
                        <a:t>白种人</a:t>
                      </a:r>
                      <a:endParaRPr lang="zh-CN" altLang="en-US" sz="1800" dirty="0"/>
                    </a:p>
                  </a:txBody>
                  <a:tcPr marT="45733" marB="45733"/>
                </a:tc>
                <a:extLst>
                  <a:ext uri="{0D108BD9-81ED-4DB2-BD59-A6C34878D82A}">
                    <a16:rowId xmlns:a16="http://schemas.microsoft.com/office/drawing/2014/main" val="10002"/>
                  </a:ext>
                </a:extLst>
              </a:tr>
              <a:tr h="370946">
                <a:tc>
                  <a:txBody>
                    <a:bodyPr/>
                    <a:lstStyle/>
                    <a:p>
                      <a:pPr algn="ctr"/>
                      <a:r>
                        <a:rPr lang="en-US" altLang="zh-CN" sz="1800" dirty="0" smtClean="0"/>
                        <a:t>3</a:t>
                      </a:r>
                      <a:endParaRPr lang="zh-CN" altLang="en-US" sz="1800" dirty="0"/>
                    </a:p>
                  </a:txBody>
                  <a:tcPr marT="45733" marB="45733"/>
                </a:tc>
                <a:tc>
                  <a:txBody>
                    <a:bodyPr/>
                    <a:lstStyle/>
                    <a:p>
                      <a:pPr algn="ctr"/>
                      <a:r>
                        <a:rPr lang="zh-CN" altLang="en-US" sz="1800" dirty="0" smtClean="0"/>
                        <a:t>灰色</a:t>
                      </a:r>
                      <a:endParaRPr lang="en-US" altLang="zh-CN" sz="1800" dirty="0" smtClean="0"/>
                    </a:p>
                  </a:txBody>
                  <a:tcPr marT="45733" marB="45733"/>
                </a:tc>
                <a:tc>
                  <a:txBody>
                    <a:bodyPr/>
                    <a:lstStyle/>
                    <a:p>
                      <a:pPr algn="ctr"/>
                      <a:r>
                        <a:rPr lang="zh-CN" altLang="en-US" sz="1800" dirty="0" smtClean="0"/>
                        <a:t>金色</a:t>
                      </a:r>
                      <a:endParaRPr lang="zh-CN" altLang="en-US" sz="1800" dirty="0"/>
                    </a:p>
                  </a:txBody>
                  <a:tcPr marT="45733" marB="45733"/>
                </a:tc>
                <a:tc>
                  <a:txBody>
                    <a:bodyPr/>
                    <a:lstStyle/>
                    <a:p>
                      <a:pPr algn="ctr"/>
                      <a:r>
                        <a:rPr lang="zh-CN" altLang="en-US" sz="1800" dirty="0" smtClean="0"/>
                        <a:t>白种人</a:t>
                      </a:r>
                      <a:endParaRPr lang="zh-CN" altLang="en-US" sz="1800" dirty="0"/>
                    </a:p>
                  </a:txBody>
                  <a:tcPr marT="45733" marB="45733"/>
                </a:tc>
                <a:extLst>
                  <a:ext uri="{0D108BD9-81ED-4DB2-BD59-A6C34878D82A}">
                    <a16:rowId xmlns:a16="http://schemas.microsoft.com/office/drawing/2014/main" val="10003"/>
                  </a:ext>
                </a:extLst>
              </a:tr>
              <a:tr h="370946">
                <a:tc>
                  <a:txBody>
                    <a:bodyPr/>
                    <a:lstStyle/>
                    <a:p>
                      <a:pPr algn="ctr"/>
                      <a:r>
                        <a:rPr lang="en-US" altLang="zh-CN" sz="1800" dirty="0" smtClean="0"/>
                        <a:t>4</a:t>
                      </a:r>
                      <a:endParaRPr lang="zh-CN" altLang="en-US" sz="1800" dirty="0"/>
                    </a:p>
                  </a:txBody>
                  <a:tcPr marT="45733" marB="45733"/>
                </a:tc>
                <a:tc>
                  <a:txBody>
                    <a:bodyPr/>
                    <a:lstStyle/>
                    <a:p>
                      <a:pPr algn="ctr"/>
                      <a:r>
                        <a:rPr lang="zh-CN" altLang="en-US" sz="1800" dirty="0" smtClean="0"/>
                        <a:t>蓝色</a:t>
                      </a:r>
                      <a:endParaRPr lang="zh-CN" altLang="en-US" sz="1800" dirty="0"/>
                    </a:p>
                  </a:txBody>
                  <a:tcPr marT="45733" marB="45733"/>
                </a:tc>
                <a:tc>
                  <a:txBody>
                    <a:bodyPr/>
                    <a:lstStyle/>
                    <a:p>
                      <a:pPr algn="ctr"/>
                      <a:r>
                        <a:rPr lang="zh-CN" altLang="en-US" sz="1800" dirty="0" smtClean="0"/>
                        <a:t>红色</a:t>
                      </a:r>
                      <a:endParaRPr lang="zh-CN" altLang="en-US" sz="1800" dirty="0"/>
                    </a:p>
                  </a:txBody>
                  <a:tcPr marT="45733" marB="45733"/>
                </a:tc>
                <a:tc>
                  <a:txBody>
                    <a:bodyPr/>
                    <a:lstStyle/>
                    <a:p>
                      <a:pPr algn="ctr"/>
                      <a:r>
                        <a:rPr lang="zh-CN" altLang="en-US" sz="1800" dirty="0" smtClean="0"/>
                        <a:t>白种人</a:t>
                      </a:r>
                      <a:endParaRPr lang="zh-CN" altLang="en-US" sz="1800" dirty="0"/>
                    </a:p>
                  </a:txBody>
                  <a:tcPr marT="45733" marB="45733"/>
                </a:tc>
                <a:extLst>
                  <a:ext uri="{0D108BD9-81ED-4DB2-BD59-A6C34878D82A}">
                    <a16:rowId xmlns:a16="http://schemas.microsoft.com/office/drawing/2014/main" val="10004"/>
                  </a:ext>
                </a:extLst>
              </a:tr>
              <a:tr h="370946">
                <a:tc>
                  <a:txBody>
                    <a:bodyPr/>
                    <a:lstStyle/>
                    <a:p>
                      <a:pPr algn="ctr"/>
                      <a:r>
                        <a:rPr lang="en-US" altLang="zh-CN" sz="1800" dirty="0" smtClean="0"/>
                        <a:t>5</a:t>
                      </a:r>
                      <a:endParaRPr lang="zh-CN" altLang="en-US" sz="1800" dirty="0"/>
                    </a:p>
                  </a:txBody>
                  <a:tcPr marT="45733" marB="45733"/>
                </a:tc>
                <a:tc>
                  <a:txBody>
                    <a:bodyPr/>
                    <a:lstStyle/>
                    <a:p>
                      <a:pPr algn="ctr"/>
                      <a:r>
                        <a:rPr lang="zh-CN" altLang="en-US" sz="1800" dirty="0" smtClean="0"/>
                        <a:t>灰色</a:t>
                      </a:r>
                      <a:endParaRPr lang="zh-CN" altLang="en-US" sz="1800" dirty="0"/>
                    </a:p>
                  </a:txBody>
                  <a:tcPr marT="45733" marB="45733"/>
                </a:tc>
                <a:tc>
                  <a:txBody>
                    <a:bodyPr/>
                    <a:lstStyle/>
                    <a:p>
                      <a:pPr algn="ctr"/>
                      <a:r>
                        <a:rPr lang="zh-CN" altLang="en-US" sz="1800" dirty="0" smtClean="0"/>
                        <a:t>红色</a:t>
                      </a:r>
                      <a:endParaRPr lang="zh-CN" altLang="en-US" sz="1800" dirty="0"/>
                    </a:p>
                  </a:txBody>
                  <a:tcPr marT="45733" marB="45733"/>
                </a:tc>
                <a:tc>
                  <a:txBody>
                    <a:bodyPr/>
                    <a:lstStyle/>
                    <a:p>
                      <a:pPr algn="ctr"/>
                      <a:r>
                        <a:rPr lang="zh-CN" altLang="en-US" sz="1800" dirty="0" smtClean="0"/>
                        <a:t>白种人</a:t>
                      </a:r>
                      <a:endParaRPr lang="zh-CN" altLang="en-US" sz="1800" dirty="0"/>
                    </a:p>
                  </a:txBody>
                  <a:tcPr marT="45733" marB="45733"/>
                </a:tc>
                <a:extLst>
                  <a:ext uri="{0D108BD9-81ED-4DB2-BD59-A6C34878D82A}">
                    <a16:rowId xmlns:a16="http://schemas.microsoft.com/office/drawing/2014/main" val="10005"/>
                  </a:ext>
                </a:extLst>
              </a:tr>
              <a:tr h="370946">
                <a:tc>
                  <a:txBody>
                    <a:bodyPr/>
                    <a:lstStyle/>
                    <a:p>
                      <a:pPr algn="ctr"/>
                      <a:r>
                        <a:rPr lang="en-US" altLang="zh-CN" sz="1800" dirty="0" smtClean="0"/>
                        <a:t>6</a:t>
                      </a:r>
                      <a:endParaRPr lang="zh-CN" altLang="en-US" sz="1800" dirty="0"/>
                    </a:p>
                  </a:txBody>
                  <a:tcPr marT="45733" marB="45733"/>
                </a:tc>
                <a:tc>
                  <a:txBody>
                    <a:bodyPr/>
                    <a:lstStyle/>
                    <a:p>
                      <a:pPr algn="ctr"/>
                      <a:r>
                        <a:rPr lang="zh-CN" altLang="en-US" sz="1800" dirty="0" smtClean="0"/>
                        <a:t>黑色</a:t>
                      </a:r>
                      <a:endParaRPr lang="zh-CN" altLang="en-US" sz="1800" dirty="0"/>
                    </a:p>
                  </a:txBody>
                  <a:tcPr marT="45733" marB="45733"/>
                </a:tc>
                <a:tc>
                  <a:txBody>
                    <a:bodyPr/>
                    <a:lstStyle/>
                    <a:p>
                      <a:pPr algn="ctr"/>
                      <a:r>
                        <a:rPr lang="zh-CN" altLang="en-US" sz="1800" dirty="0" smtClean="0"/>
                        <a:t>金色</a:t>
                      </a:r>
                      <a:endParaRPr lang="zh-CN" altLang="en-US" sz="1800" dirty="0"/>
                    </a:p>
                  </a:txBody>
                  <a:tcPr marT="45733" marB="45733"/>
                </a:tc>
                <a:tc>
                  <a:txBody>
                    <a:bodyPr/>
                    <a:lstStyle/>
                    <a:p>
                      <a:pPr algn="ctr"/>
                      <a:r>
                        <a:rPr lang="zh-CN" altLang="en-US" sz="1800" dirty="0" smtClean="0"/>
                        <a:t>混血儿</a:t>
                      </a:r>
                      <a:endParaRPr lang="zh-CN" altLang="en-US" sz="1800" dirty="0"/>
                    </a:p>
                  </a:txBody>
                  <a:tcPr marT="45733" marB="45733"/>
                </a:tc>
                <a:extLst>
                  <a:ext uri="{0D108BD9-81ED-4DB2-BD59-A6C34878D82A}">
                    <a16:rowId xmlns:a16="http://schemas.microsoft.com/office/drawing/2014/main" val="10006"/>
                  </a:ext>
                </a:extLst>
              </a:tr>
              <a:tr h="370946">
                <a:tc>
                  <a:txBody>
                    <a:bodyPr/>
                    <a:lstStyle/>
                    <a:p>
                      <a:pPr algn="ctr"/>
                      <a:r>
                        <a:rPr lang="en-US" altLang="zh-CN" sz="1800" dirty="0" smtClean="0"/>
                        <a:t>7</a:t>
                      </a:r>
                      <a:endParaRPr lang="zh-CN" altLang="en-US" sz="1800" dirty="0"/>
                    </a:p>
                  </a:txBody>
                  <a:tcPr marT="45733" marB="45733"/>
                </a:tc>
                <a:tc>
                  <a:txBody>
                    <a:bodyPr/>
                    <a:lstStyle/>
                    <a:p>
                      <a:pPr algn="ctr"/>
                      <a:r>
                        <a:rPr lang="zh-CN" altLang="en-US" sz="1800" dirty="0" smtClean="0"/>
                        <a:t>灰色</a:t>
                      </a:r>
                      <a:endParaRPr lang="zh-CN" altLang="en-US" sz="1800" dirty="0"/>
                    </a:p>
                  </a:txBody>
                  <a:tcPr marT="45733" marB="45733"/>
                </a:tc>
                <a:tc>
                  <a:txBody>
                    <a:bodyPr/>
                    <a:lstStyle/>
                    <a:p>
                      <a:pPr algn="ctr"/>
                      <a:r>
                        <a:rPr lang="zh-CN" altLang="en-US" sz="1800" dirty="0" smtClean="0"/>
                        <a:t>黑色</a:t>
                      </a:r>
                      <a:endParaRPr lang="zh-CN" altLang="en-US" sz="1800" dirty="0"/>
                    </a:p>
                  </a:txBody>
                  <a:tcPr marT="45733" marB="45733"/>
                </a:tc>
                <a:tc>
                  <a:txBody>
                    <a:bodyPr/>
                    <a:lstStyle/>
                    <a:p>
                      <a:pPr algn="ctr"/>
                      <a:r>
                        <a:rPr lang="zh-CN" altLang="en-US" sz="1800" dirty="0" smtClean="0"/>
                        <a:t>混血儿</a:t>
                      </a:r>
                      <a:endParaRPr lang="zh-CN" altLang="en-US" sz="1800" dirty="0"/>
                    </a:p>
                  </a:txBody>
                  <a:tcPr marT="45733" marB="45733"/>
                </a:tc>
                <a:extLst>
                  <a:ext uri="{0D108BD9-81ED-4DB2-BD59-A6C34878D82A}">
                    <a16:rowId xmlns:a16="http://schemas.microsoft.com/office/drawing/2014/main" val="10007"/>
                  </a:ext>
                </a:extLst>
              </a:tr>
              <a:tr h="370946">
                <a:tc>
                  <a:txBody>
                    <a:bodyPr/>
                    <a:lstStyle/>
                    <a:p>
                      <a:pPr algn="ctr"/>
                      <a:r>
                        <a:rPr lang="en-US" altLang="zh-CN" sz="1800" dirty="0" smtClean="0"/>
                        <a:t>8</a:t>
                      </a:r>
                      <a:endParaRPr lang="zh-CN" altLang="en-US" sz="1800" dirty="0"/>
                    </a:p>
                  </a:txBody>
                  <a:tcPr marT="45733" marB="45733"/>
                </a:tc>
                <a:tc>
                  <a:txBody>
                    <a:bodyPr/>
                    <a:lstStyle/>
                    <a:p>
                      <a:pPr algn="ctr"/>
                      <a:r>
                        <a:rPr lang="zh-CN" altLang="en-US" sz="1800" dirty="0" smtClean="0"/>
                        <a:t>蓝色</a:t>
                      </a:r>
                      <a:endParaRPr lang="zh-CN" altLang="en-US" sz="1800" dirty="0"/>
                    </a:p>
                  </a:txBody>
                  <a:tcPr marT="45733" marB="45733"/>
                </a:tc>
                <a:tc>
                  <a:txBody>
                    <a:bodyPr/>
                    <a:lstStyle/>
                    <a:p>
                      <a:pPr algn="ctr"/>
                      <a:r>
                        <a:rPr lang="zh-CN" altLang="en-US" sz="1800" dirty="0" smtClean="0"/>
                        <a:t>黑色</a:t>
                      </a:r>
                      <a:endParaRPr lang="zh-CN" altLang="en-US" sz="1800" dirty="0"/>
                    </a:p>
                  </a:txBody>
                  <a:tcPr marT="45733" marB="45733"/>
                </a:tc>
                <a:tc>
                  <a:txBody>
                    <a:bodyPr/>
                    <a:lstStyle/>
                    <a:p>
                      <a:pPr algn="ctr"/>
                      <a:r>
                        <a:rPr lang="zh-CN" altLang="en-US" sz="1800" dirty="0" smtClean="0"/>
                        <a:t>混血儿</a:t>
                      </a:r>
                      <a:endParaRPr lang="zh-CN" altLang="en-US" sz="1800" dirty="0"/>
                    </a:p>
                  </a:txBody>
                  <a:tcPr marT="45733" marB="45733"/>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 y="381000"/>
            <a:ext cx="8229600" cy="762000"/>
          </a:xfrm>
        </p:spPr>
        <p:txBody>
          <a:bodyPr/>
          <a:lstStyle/>
          <a:p>
            <a:pPr algn="l" eaLnBrk="1" hangingPunct="1"/>
            <a:r>
              <a:rPr lang="en-US" altLang="zh-CN" sz="3600" b="1" smtClean="0">
                <a:solidFill>
                  <a:srgbClr val="FF0000"/>
                </a:solidFill>
              </a:rPr>
              <a:t>4-3 </a:t>
            </a:r>
            <a:r>
              <a:rPr lang="zh-CN" altLang="en-US" sz="3600" b="1" smtClean="0">
                <a:solidFill>
                  <a:srgbClr val="FF0000"/>
                </a:solidFill>
              </a:rPr>
              <a:t>决策树基本算法（续二）</a:t>
            </a:r>
          </a:p>
        </p:txBody>
      </p:sp>
      <p:sp>
        <p:nvSpPr>
          <p:cNvPr id="16387" name="文本框 1"/>
          <p:cNvSpPr txBox="1">
            <a:spLocks noChangeArrowheads="1"/>
          </p:cNvSpPr>
          <p:nvPr/>
        </p:nvSpPr>
        <p:spPr bwMode="auto">
          <a:xfrm>
            <a:off x="228600" y="1417638"/>
            <a:ext cx="873601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t>        如上述一组人按人种进行分类，人员属性包括眼睛颜色、头发颜色和所属人种，记为：</a:t>
            </a:r>
            <a:r>
              <a:rPr lang="en-US" altLang="zh-CN" sz="2000" dirty="0"/>
              <a:t>A={</a:t>
            </a:r>
            <a:r>
              <a:rPr lang="zh-CN" altLang="en-US" sz="2000" dirty="0"/>
              <a:t>眼睛颜色，头发颜色，所属人种</a:t>
            </a:r>
            <a:r>
              <a:rPr lang="en-US" altLang="zh-CN" sz="2000" dirty="0"/>
              <a:t>}</a:t>
            </a:r>
            <a:r>
              <a:rPr lang="zh-CN" altLang="en-US" sz="2000" dirty="0"/>
              <a:t>，</a:t>
            </a:r>
            <a:r>
              <a:rPr lang="zh-CN" altLang="en-US" sz="2000" dirty="0" smtClean="0"/>
              <a:t>其中</a:t>
            </a:r>
            <a:r>
              <a:rPr lang="en-US" altLang="zh-CN" sz="2000" dirty="0" smtClean="0"/>
              <a:t> {</a:t>
            </a:r>
            <a:r>
              <a:rPr lang="zh-CN" altLang="en-US" sz="2000" dirty="0"/>
              <a:t>所属人种</a:t>
            </a:r>
            <a:r>
              <a:rPr lang="en-US" altLang="zh-CN" sz="2000" dirty="0"/>
              <a:t>}</a:t>
            </a:r>
            <a:r>
              <a:rPr lang="zh-CN" altLang="en-US" sz="2000" dirty="0"/>
              <a:t>为分类结果属性。分类属性值集，也即分类结果</a:t>
            </a:r>
            <a:r>
              <a:rPr lang="en-US" altLang="zh-CN" sz="2000" dirty="0"/>
              <a:t>R={</a:t>
            </a:r>
            <a:r>
              <a:rPr lang="zh-CN" altLang="en-US" sz="2000" dirty="0"/>
              <a:t>黄种人，白种人，混血人种</a:t>
            </a:r>
            <a:r>
              <a:rPr lang="en-US" altLang="zh-CN" sz="2000" dirty="0"/>
              <a:t>}</a:t>
            </a:r>
            <a:r>
              <a:rPr lang="zh-CN" altLang="en-US" sz="2000" dirty="0"/>
              <a:t>，测试属性为</a:t>
            </a:r>
            <a:r>
              <a:rPr lang="en-US" altLang="zh-CN" sz="2000" dirty="0"/>
              <a:t>{</a:t>
            </a:r>
            <a:r>
              <a:rPr lang="zh-CN" altLang="en-US" sz="2000" dirty="0"/>
              <a:t>眼睛颜色，头发颜色</a:t>
            </a:r>
            <a:r>
              <a:rPr lang="en-US" altLang="zh-CN" sz="2000" dirty="0"/>
              <a:t>}</a:t>
            </a:r>
            <a:r>
              <a:rPr lang="zh-CN" altLang="en-US" sz="2000" dirty="0"/>
              <a:t>。</a:t>
            </a:r>
            <a:endParaRPr lang="en-US" altLang="zh-CN" sz="2000" dirty="0"/>
          </a:p>
          <a:p>
            <a:pPr eaLnBrk="1" hangingPunct="1">
              <a:spcBef>
                <a:spcPct val="0"/>
              </a:spcBef>
              <a:buFontTx/>
              <a:buNone/>
            </a:pPr>
            <a:r>
              <a:rPr lang="zh-CN" altLang="en-US" sz="2000" dirty="0"/>
              <a:t>        假设首先选择</a:t>
            </a:r>
            <a:r>
              <a:rPr lang="en-US" altLang="zh-CN" sz="2000" dirty="0"/>
              <a:t>{</a:t>
            </a:r>
            <a:r>
              <a:rPr lang="zh-CN" altLang="en-US" sz="2000" dirty="0"/>
              <a:t>眼睛颜色</a:t>
            </a:r>
            <a:r>
              <a:rPr lang="en-US" altLang="zh-CN" sz="2000" dirty="0"/>
              <a:t>}</a:t>
            </a:r>
            <a:r>
              <a:rPr lang="zh-CN" altLang="en-US" sz="2000" dirty="0"/>
              <a:t>作为测试属性，因为眼睛颜色属性值</a:t>
            </a:r>
            <a:r>
              <a:rPr lang="en-US" altLang="zh-CN" sz="2000" dirty="0"/>
              <a:t>V</a:t>
            </a:r>
            <a:r>
              <a:rPr lang="en-US" altLang="zh-CN" sz="2000" baseline="-25000" dirty="0"/>
              <a:t>A1</a:t>
            </a:r>
            <a:r>
              <a:rPr lang="en-US" altLang="zh-CN" sz="2000" dirty="0"/>
              <a:t>={</a:t>
            </a:r>
            <a:r>
              <a:rPr lang="zh-CN" altLang="en-US" sz="2000" dirty="0"/>
              <a:t>黑色，蓝色，灰色</a:t>
            </a:r>
            <a:r>
              <a:rPr lang="en-US" altLang="zh-CN" sz="2000" dirty="0"/>
              <a:t>}</a:t>
            </a:r>
            <a:r>
              <a:rPr lang="zh-CN" altLang="en-US" sz="2000" dirty="0"/>
              <a:t>，所以从该结点引出三个分支，如图。</a:t>
            </a:r>
          </a:p>
        </p:txBody>
      </p:sp>
      <p:pic>
        <p:nvPicPr>
          <p:cNvPr id="2" name="图片 1"/>
          <p:cNvPicPr>
            <a:picLocks noChangeAspect="1"/>
          </p:cNvPicPr>
          <p:nvPr/>
        </p:nvPicPr>
        <p:blipFill>
          <a:blip r:embed="rId2"/>
          <a:stretch>
            <a:fillRect/>
          </a:stretch>
        </p:blipFill>
        <p:spPr>
          <a:xfrm>
            <a:off x="1096168" y="3632201"/>
            <a:ext cx="7000875" cy="269557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81000"/>
            <a:ext cx="8229600" cy="762000"/>
          </a:xfrm>
        </p:spPr>
        <p:txBody>
          <a:bodyPr/>
          <a:lstStyle/>
          <a:p>
            <a:pPr algn="l" eaLnBrk="1" hangingPunct="1"/>
            <a:r>
              <a:rPr lang="en-US" altLang="zh-CN" sz="3600" b="1" smtClean="0">
                <a:solidFill>
                  <a:srgbClr val="FF0000"/>
                </a:solidFill>
              </a:rPr>
              <a:t>4-3 </a:t>
            </a:r>
            <a:r>
              <a:rPr lang="zh-CN" altLang="en-US" sz="3600" b="1" smtClean="0">
                <a:solidFill>
                  <a:srgbClr val="FF0000"/>
                </a:solidFill>
              </a:rPr>
              <a:t>决策树基本算法（续三）</a:t>
            </a:r>
          </a:p>
        </p:txBody>
      </p:sp>
      <p:sp>
        <p:nvSpPr>
          <p:cNvPr id="17411" name="文本框 1"/>
          <p:cNvSpPr txBox="1">
            <a:spLocks noChangeArrowheads="1"/>
          </p:cNvSpPr>
          <p:nvPr/>
        </p:nvSpPr>
        <p:spPr bwMode="auto">
          <a:xfrm>
            <a:off x="228600" y="1628775"/>
            <a:ext cx="86645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dirty="0"/>
              <a:t>        这三个分支将样本分成三个子集</a:t>
            </a:r>
            <a:r>
              <a:rPr lang="en-US" altLang="zh-CN" sz="2000" dirty="0"/>
              <a:t>{1,6}{2,4,8}{3,5,7}</a:t>
            </a:r>
            <a:r>
              <a:rPr lang="zh-CN" altLang="en-US" sz="2000" dirty="0"/>
              <a:t>。因为这三个子集中</a:t>
            </a:r>
            <a:r>
              <a:rPr lang="zh-CN" altLang="en-US" sz="2000" dirty="0" smtClean="0"/>
              <a:t>的人员都</a:t>
            </a:r>
            <a:r>
              <a:rPr lang="zh-CN" altLang="en-US" sz="2000" dirty="0"/>
              <a:t>不属于同一个结果类，因此它们都不是叶结点，需要继续划分，即需添加新的测试点。因此，对这三个子集继续添加新的测试结点</a:t>
            </a:r>
            <a:r>
              <a:rPr lang="en-US" altLang="zh-CN" sz="2000" dirty="0"/>
              <a:t>{</a:t>
            </a:r>
            <a:r>
              <a:rPr lang="zh-CN" altLang="en-US" sz="2000" dirty="0"/>
              <a:t>头发颜色</a:t>
            </a:r>
            <a:r>
              <a:rPr lang="en-US" altLang="zh-CN" sz="2000" dirty="0"/>
              <a:t>}</a:t>
            </a:r>
            <a:r>
              <a:rPr lang="zh-CN" altLang="en-US" sz="2000" dirty="0"/>
              <a:t>，因为头发颜色的属性值</a:t>
            </a:r>
            <a:r>
              <a:rPr lang="en-US" altLang="zh-CN" sz="2000" dirty="0"/>
              <a:t>V</a:t>
            </a:r>
            <a:r>
              <a:rPr lang="en-US" altLang="zh-CN" sz="2000" baseline="-25000" dirty="0"/>
              <a:t>A2</a:t>
            </a:r>
            <a:r>
              <a:rPr lang="en-US" altLang="zh-CN" sz="2000" dirty="0"/>
              <a:t>={</a:t>
            </a:r>
            <a:r>
              <a:rPr lang="zh-CN" altLang="en-US" sz="2000" dirty="0"/>
              <a:t>黑色，金色，红色</a:t>
            </a:r>
            <a:r>
              <a:rPr lang="en-US" altLang="zh-CN" sz="2000" dirty="0"/>
              <a:t>}</a:t>
            </a:r>
            <a:r>
              <a:rPr lang="zh-CN" altLang="en-US" sz="2000" dirty="0"/>
              <a:t>，因此从子集引出新的三个分支，如下图。</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87" y="3429000"/>
            <a:ext cx="72166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381000"/>
            <a:ext cx="8229600" cy="762000"/>
          </a:xfrm>
        </p:spPr>
        <p:txBody>
          <a:bodyPr/>
          <a:lstStyle/>
          <a:p>
            <a:pPr algn="l" eaLnBrk="1" hangingPunct="1"/>
            <a:r>
              <a:rPr lang="en-US" altLang="zh-CN" sz="3600" b="1" smtClean="0">
                <a:solidFill>
                  <a:srgbClr val="FF0000"/>
                </a:solidFill>
              </a:rPr>
              <a:t>4-3 </a:t>
            </a:r>
            <a:r>
              <a:rPr lang="zh-CN" altLang="en-US" sz="3600" b="1" smtClean="0">
                <a:solidFill>
                  <a:srgbClr val="FF0000"/>
                </a:solidFill>
              </a:rPr>
              <a:t>决策树基本算法（续四）</a:t>
            </a:r>
          </a:p>
        </p:txBody>
      </p:sp>
      <p:sp>
        <p:nvSpPr>
          <p:cNvPr id="18435" name="Text Box 9"/>
          <p:cNvSpPr txBox="1">
            <a:spLocks noChangeArrowheads="1"/>
          </p:cNvSpPr>
          <p:nvPr/>
        </p:nvSpPr>
        <p:spPr bwMode="auto">
          <a:xfrm>
            <a:off x="228600" y="1447800"/>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zh-CN" sz="2400"/>
          </a:p>
        </p:txBody>
      </p:sp>
      <p:sp>
        <p:nvSpPr>
          <p:cNvPr id="18436" name="文本框 1"/>
          <p:cNvSpPr txBox="1">
            <a:spLocks noChangeArrowheads="1"/>
          </p:cNvSpPr>
          <p:nvPr/>
        </p:nvSpPr>
        <p:spPr bwMode="auto">
          <a:xfrm>
            <a:off x="228600" y="1443038"/>
            <a:ext cx="8664575"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800" b="1" dirty="0"/>
              <a:t>3</a:t>
            </a:r>
            <a:r>
              <a:rPr lang="zh-CN" altLang="en-US" sz="2800" b="1" dirty="0"/>
              <a:t>）</a:t>
            </a:r>
            <a:r>
              <a:rPr lang="en-US" altLang="zh-CN" sz="2800" b="1" dirty="0"/>
              <a:t>CLS</a:t>
            </a:r>
            <a:r>
              <a:rPr lang="zh-CN" altLang="en-US" sz="2800" b="1" dirty="0"/>
              <a:t>算法步骤</a:t>
            </a:r>
            <a:endParaRPr lang="en-US" altLang="zh-CN" sz="2800" b="1" dirty="0"/>
          </a:p>
          <a:p>
            <a:r>
              <a:rPr lang="zh-CN" altLang="en-US" dirty="0"/>
              <a:t>（</a:t>
            </a:r>
            <a:r>
              <a:rPr lang="en-US" altLang="zh-CN" dirty="0"/>
              <a:t>1</a:t>
            </a:r>
            <a:r>
              <a:rPr lang="zh-CN" altLang="en-US" dirty="0"/>
              <a:t>）生成一棵空决策树和一张训练样本属性表。</a:t>
            </a:r>
            <a:endParaRPr lang="en-US" altLang="zh-CN" dirty="0"/>
          </a:p>
          <a:p>
            <a:r>
              <a:rPr lang="zh-CN" altLang="en-US" dirty="0"/>
              <a:t>（</a:t>
            </a:r>
            <a:r>
              <a:rPr lang="en-US" altLang="zh-CN" dirty="0"/>
              <a:t>2</a:t>
            </a:r>
            <a:r>
              <a:rPr lang="zh-CN" altLang="en-US" dirty="0"/>
              <a:t>）若训练样本集</a:t>
            </a:r>
            <a:r>
              <a:rPr lang="en-US" altLang="zh-CN" dirty="0"/>
              <a:t>T</a:t>
            </a:r>
            <a:r>
              <a:rPr lang="zh-CN" altLang="en-US" dirty="0"/>
              <a:t>中的所有样本都属于同一类，则生成结点</a:t>
            </a:r>
            <a:r>
              <a:rPr lang="en-US" altLang="zh-CN" dirty="0"/>
              <a:t>T</a:t>
            </a:r>
            <a:r>
              <a:rPr lang="zh-CN" altLang="en-US" dirty="0"/>
              <a:t>，并终止学习算法，否则；</a:t>
            </a:r>
            <a:endParaRPr lang="en-US" altLang="zh-CN" dirty="0"/>
          </a:p>
          <a:p>
            <a:r>
              <a:rPr lang="zh-CN" altLang="en-US" dirty="0"/>
              <a:t>（</a:t>
            </a:r>
            <a:r>
              <a:rPr lang="en-US" altLang="zh-CN" dirty="0"/>
              <a:t>3</a:t>
            </a:r>
            <a:r>
              <a:rPr lang="zh-CN" altLang="en-US" dirty="0"/>
              <a:t>）根据某种策略从训练样本属性表中选择属性</a:t>
            </a:r>
            <a:r>
              <a:rPr lang="en-US" altLang="zh-CN" dirty="0"/>
              <a:t>A</a:t>
            </a:r>
            <a:r>
              <a:rPr lang="zh-CN" altLang="en-US" dirty="0"/>
              <a:t>作为测试属性，并生成测试结点</a:t>
            </a:r>
            <a:r>
              <a:rPr lang="en-US" altLang="zh-CN" dirty="0"/>
              <a:t>A</a:t>
            </a:r>
            <a:r>
              <a:rPr lang="zh-CN" altLang="en-US" dirty="0"/>
              <a:t>；</a:t>
            </a:r>
            <a:endParaRPr lang="en-US" altLang="zh-CN" dirty="0"/>
          </a:p>
          <a:p>
            <a:r>
              <a:rPr lang="zh-CN" altLang="en-US" dirty="0"/>
              <a:t>（</a:t>
            </a:r>
            <a:r>
              <a:rPr lang="en-US" altLang="zh-CN" dirty="0"/>
              <a:t>4</a:t>
            </a:r>
            <a:r>
              <a:rPr lang="zh-CN" altLang="en-US" dirty="0"/>
              <a:t>）若</a:t>
            </a:r>
            <a:r>
              <a:rPr lang="en-US" altLang="zh-CN" dirty="0"/>
              <a:t>A</a:t>
            </a:r>
            <a:r>
              <a:rPr lang="zh-CN" altLang="en-US" dirty="0"/>
              <a:t>的取值为</a:t>
            </a:r>
            <a:r>
              <a:rPr lang="en-US" altLang="zh-CN" dirty="0"/>
              <a:t>v</a:t>
            </a:r>
            <a:r>
              <a:rPr lang="en-US" altLang="zh-CN" baseline="-25000" dirty="0"/>
              <a:t>1</a:t>
            </a:r>
            <a:r>
              <a:rPr lang="en-US" altLang="zh-CN" dirty="0"/>
              <a:t>,v</a:t>
            </a:r>
            <a:r>
              <a:rPr lang="en-US" altLang="zh-CN" baseline="-25000" dirty="0"/>
              <a:t>2</a:t>
            </a:r>
            <a:r>
              <a:rPr lang="en-US" altLang="zh-CN" dirty="0"/>
              <a:t>,…</a:t>
            </a:r>
            <a:r>
              <a:rPr lang="en-US" altLang="zh-CN" dirty="0" err="1"/>
              <a:t>v</a:t>
            </a:r>
            <a:r>
              <a:rPr lang="en-US" altLang="zh-CN" baseline="-25000" dirty="0" err="1"/>
              <a:t>m</a:t>
            </a:r>
            <a:r>
              <a:rPr lang="zh-CN" altLang="en-US" dirty="0"/>
              <a:t>，则根据</a:t>
            </a:r>
            <a:r>
              <a:rPr lang="en-US" altLang="zh-CN" dirty="0"/>
              <a:t>A</a:t>
            </a:r>
            <a:r>
              <a:rPr lang="zh-CN" altLang="en-US" dirty="0"/>
              <a:t>的取值不同，将</a:t>
            </a:r>
            <a:r>
              <a:rPr lang="en-US" altLang="zh-CN" dirty="0"/>
              <a:t>T</a:t>
            </a:r>
            <a:r>
              <a:rPr lang="zh-CN" altLang="en-US" dirty="0"/>
              <a:t>划分为</a:t>
            </a:r>
            <a:r>
              <a:rPr lang="en-US" altLang="zh-CN" dirty="0"/>
              <a:t>m</a:t>
            </a:r>
            <a:r>
              <a:rPr lang="zh-CN" altLang="en-US" dirty="0"/>
              <a:t>个子集</a:t>
            </a:r>
            <a:r>
              <a:rPr lang="en-US" altLang="zh-CN" dirty="0"/>
              <a:t>T</a:t>
            </a:r>
            <a:r>
              <a:rPr lang="en-US" altLang="zh-CN" baseline="-25000" dirty="0"/>
              <a:t>1</a:t>
            </a:r>
            <a:r>
              <a:rPr lang="zh-CN" altLang="en-US" dirty="0"/>
              <a:t>，</a:t>
            </a:r>
            <a:r>
              <a:rPr lang="en-US" altLang="zh-CN" dirty="0" smtClean="0"/>
              <a:t>T</a:t>
            </a:r>
            <a:r>
              <a:rPr lang="en-US" altLang="zh-CN" baseline="-25000" dirty="0" smtClean="0"/>
              <a:t>2</a:t>
            </a:r>
            <a:r>
              <a:rPr lang="en-US" altLang="zh-CN" dirty="0" smtClean="0"/>
              <a:t>…T</a:t>
            </a:r>
            <a:r>
              <a:rPr lang="en-US" altLang="zh-CN" baseline="-25000" dirty="0" smtClean="0"/>
              <a:t>m</a:t>
            </a:r>
            <a:r>
              <a:rPr lang="en-US" altLang="zh-CN" dirty="0" smtClean="0"/>
              <a:t>;</a:t>
            </a:r>
            <a:endParaRPr lang="en-US" altLang="zh-CN" dirty="0"/>
          </a:p>
          <a:p>
            <a:r>
              <a:rPr lang="zh-CN" altLang="en-US" dirty="0"/>
              <a:t>（</a:t>
            </a:r>
            <a:r>
              <a:rPr lang="en-US" altLang="zh-CN" dirty="0"/>
              <a:t>5</a:t>
            </a:r>
            <a:r>
              <a:rPr lang="zh-CN" altLang="en-US" dirty="0"/>
              <a:t>）从训练样本属性表中删除属性</a:t>
            </a:r>
            <a:r>
              <a:rPr lang="en-US" altLang="zh-CN" dirty="0"/>
              <a:t>A</a:t>
            </a:r>
            <a:r>
              <a:rPr lang="zh-CN" altLang="en-US" dirty="0"/>
              <a:t>；</a:t>
            </a:r>
            <a:endParaRPr lang="en-US" altLang="zh-CN" dirty="0"/>
          </a:p>
          <a:p>
            <a:r>
              <a:rPr lang="zh-CN" altLang="en-US" dirty="0"/>
              <a:t>（</a:t>
            </a:r>
            <a:r>
              <a:rPr lang="en-US" altLang="zh-CN" dirty="0"/>
              <a:t>6</a:t>
            </a:r>
            <a:r>
              <a:rPr lang="zh-CN" altLang="en-US" dirty="0"/>
              <a:t>）转步骤（</a:t>
            </a:r>
            <a:r>
              <a:rPr lang="en-US" altLang="zh-CN" dirty="0"/>
              <a:t>2</a:t>
            </a:r>
            <a:r>
              <a:rPr lang="zh-CN" altLang="en-US" dirty="0"/>
              <a:t>），对每一子集递归调用</a:t>
            </a:r>
            <a:r>
              <a:rPr lang="en-US" altLang="zh-CN" dirty="0"/>
              <a:t>CLS</a:t>
            </a:r>
            <a:r>
              <a:rPr lang="zh-CN" altLang="en-US" dirty="0"/>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8600" y="381000"/>
            <a:ext cx="8229600" cy="762000"/>
          </a:xfrm>
        </p:spPr>
        <p:txBody>
          <a:bodyPr/>
          <a:lstStyle/>
          <a:p>
            <a:pPr algn="l" eaLnBrk="1" hangingPunct="1"/>
            <a:r>
              <a:rPr lang="en-US" altLang="zh-CN" sz="3600" b="1" smtClean="0">
                <a:solidFill>
                  <a:srgbClr val="FF0000"/>
                </a:solidFill>
              </a:rPr>
              <a:t>4-3 </a:t>
            </a:r>
            <a:r>
              <a:rPr lang="zh-CN" altLang="en-US" sz="3600" b="1" smtClean="0">
                <a:solidFill>
                  <a:srgbClr val="FF0000"/>
                </a:solidFill>
              </a:rPr>
              <a:t>决策树基本算法（续五）</a:t>
            </a:r>
          </a:p>
        </p:txBody>
      </p:sp>
      <p:sp>
        <p:nvSpPr>
          <p:cNvPr id="19459" name="Rectangle 4"/>
          <p:cNvSpPr>
            <a:spLocks noGrp="1" noChangeArrowheads="1"/>
          </p:cNvSpPr>
          <p:nvPr>
            <p:ph type="body" idx="1"/>
          </p:nvPr>
        </p:nvSpPr>
        <p:spPr>
          <a:xfrm>
            <a:off x="152400" y="1295400"/>
            <a:ext cx="8229600" cy="4648200"/>
          </a:xfrm>
        </p:spPr>
        <p:txBody>
          <a:bodyPr/>
          <a:lstStyle/>
          <a:p>
            <a:pPr eaLnBrk="1" hangingPunct="1">
              <a:buFontTx/>
              <a:buNone/>
            </a:pPr>
            <a:r>
              <a:rPr lang="en-US" altLang="zh-CN" sz="2000" smtClean="0"/>
              <a:t>2</a:t>
            </a:r>
            <a:r>
              <a:rPr lang="zh-CN" altLang="en-US" sz="2000" smtClean="0"/>
              <a:t>、</a:t>
            </a:r>
            <a:r>
              <a:rPr lang="en-US" altLang="zh-CN" sz="2000" smtClean="0"/>
              <a:t>ID3</a:t>
            </a:r>
            <a:r>
              <a:rPr lang="zh-CN" altLang="en-US" sz="2000" smtClean="0"/>
              <a:t>算法</a:t>
            </a:r>
          </a:p>
          <a:p>
            <a:pPr eaLnBrk="1" hangingPunct="1">
              <a:buFontTx/>
              <a:buNone/>
            </a:pPr>
            <a:r>
              <a:rPr lang="en-US" altLang="zh-CN" sz="2000" smtClean="0"/>
              <a:t>1</a:t>
            </a:r>
            <a:r>
              <a:rPr lang="zh-CN" altLang="en-US" sz="2000" smtClean="0"/>
              <a:t>）选择测试属性的重要性</a:t>
            </a:r>
          </a:p>
          <a:p>
            <a:pPr eaLnBrk="1" hangingPunct="1">
              <a:buFontTx/>
              <a:buNone/>
            </a:pPr>
            <a:r>
              <a:rPr lang="zh-CN" altLang="en-US" sz="2000" smtClean="0"/>
              <a:t>举例：</a:t>
            </a:r>
            <a:endParaRPr lang="en-US" altLang="zh-CN" sz="2000" smtClean="0"/>
          </a:p>
          <a:p>
            <a:pPr eaLnBrk="1" hangingPunct="1">
              <a:buFontTx/>
              <a:buNone/>
            </a:pPr>
            <a:r>
              <a:rPr lang="zh-CN" altLang="en-US" sz="2000" smtClean="0"/>
              <a:t>      假设卫生部门调查学生的膳食结构和缺钙之间的关系，得调查数据如下表所示，其中</a:t>
            </a:r>
            <a:r>
              <a:rPr lang="en-US" altLang="zh-CN" sz="2000" smtClean="0"/>
              <a:t>1</a:t>
            </a:r>
            <a:r>
              <a:rPr lang="zh-CN" altLang="en-US" sz="2000" smtClean="0"/>
              <a:t>表示主要膳食包含事务，</a:t>
            </a:r>
            <a:r>
              <a:rPr lang="en-US" altLang="zh-CN" sz="2000" smtClean="0"/>
              <a:t>0</a:t>
            </a:r>
            <a:r>
              <a:rPr lang="zh-CN" altLang="en-US" sz="2000" smtClean="0"/>
              <a:t>表示主要膳食不包含该食物。</a:t>
            </a:r>
          </a:p>
        </p:txBody>
      </p:sp>
      <p:pic>
        <p:nvPicPr>
          <p:cNvPr id="2" name="图片 1"/>
          <p:cNvPicPr>
            <a:picLocks noChangeAspect="1"/>
          </p:cNvPicPr>
          <p:nvPr/>
        </p:nvPicPr>
        <p:blipFill>
          <a:blip r:embed="rId2"/>
          <a:stretch>
            <a:fillRect/>
          </a:stretch>
        </p:blipFill>
        <p:spPr>
          <a:xfrm>
            <a:off x="542925" y="3429000"/>
            <a:ext cx="7600950" cy="27813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381000"/>
            <a:ext cx="8229600" cy="762000"/>
          </a:xfrm>
        </p:spPr>
        <p:txBody>
          <a:bodyPr/>
          <a:lstStyle/>
          <a:p>
            <a:pPr algn="l" eaLnBrk="1" hangingPunct="1"/>
            <a:r>
              <a:rPr lang="en-US" altLang="zh-CN" sz="3600" b="1" smtClean="0">
                <a:solidFill>
                  <a:srgbClr val="FF0000"/>
                </a:solidFill>
              </a:rPr>
              <a:t>4-3 </a:t>
            </a:r>
            <a:r>
              <a:rPr lang="zh-CN" altLang="en-US" sz="3600" b="1" smtClean="0">
                <a:solidFill>
                  <a:srgbClr val="FF0000"/>
                </a:solidFill>
              </a:rPr>
              <a:t>决策树基本算法（续六）</a:t>
            </a:r>
          </a:p>
        </p:txBody>
      </p:sp>
      <p:sp>
        <p:nvSpPr>
          <p:cNvPr id="20483" name="文本框 1"/>
          <p:cNvSpPr txBox="1">
            <a:spLocks noChangeArrowheads="1"/>
          </p:cNvSpPr>
          <p:nvPr/>
        </p:nvSpPr>
        <p:spPr bwMode="auto">
          <a:xfrm>
            <a:off x="228600" y="1557338"/>
            <a:ext cx="86645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a:t>对于不同的测试属性及其先后顺序将会产生不同的决策树，下面是产生的两个不同的决策树。</a:t>
            </a:r>
          </a:p>
        </p:txBody>
      </p:sp>
      <p:pic>
        <p:nvPicPr>
          <p:cNvPr id="2" name="图片 1"/>
          <p:cNvPicPr>
            <a:picLocks noChangeAspect="1"/>
          </p:cNvPicPr>
          <p:nvPr/>
        </p:nvPicPr>
        <p:blipFill>
          <a:blip r:embed="rId2"/>
          <a:stretch>
            <a:fillRect/>
          </a:stretch>
        </p:blipFill>
        <p:spPr>
          <a:xfrm>
            <a:off x="514350" y="2420888"/>
            <a:ext cx="7658100" cy="389572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8600" y="381000"/>
            <a:ext cx="8229600" cy="762000"/>
          </a:xfrm>
        </p:spPr>
        <p:txBody>
          <a:bodyPr/>
          <a:lstStyle/>
          <a:p>
            <a:pPr algn="l" eaLnBrk="1" hangingPunct="1"/>
            <a:r>
              <a:rPr lang="en-US" altLang="zh-CN" sz="3600" b="1" smtClean="0">
                <a:solidFill>
                  <a:srgbClr val="FF0000"/>
                </a:solidFill>
              </a:rPr>
              <a:t>4-3 </a:t>
            </a:r>
            <a:r>
              <a:rPr lang="zh-CN" altLang="en-US" sz="3600" b="1" smtClean="0">
                <a:solidFill>
                  <a:srgbClr val="FF0000"/>
                </a:solidFill>
              </a:rPr>
              <a:t>决策树基本算法（续七）</a:t>
            </a:r>
          </a:p>
        </p:txBody>
      </p:sp>
      <p:sp>
        <p:nvSpPr>
          <p:cNvPr id="21508" name="文本框 2"/>
          <p:cNvSpPr txBox="1">
            <a:spLocks noChangeArrowheads="1"/>
          </p:cNvSpPr>
          <p:nvPr/>
        </p:nvSpPr>
        <p:spPr bwMode="auto">
          <a:xfrm>
            <a:off x="228600" y="4868863"/>
            <a:ext cx="85915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dirty="0"/>
              <a:t>从中可以看出两个决策树差别巨大，因此测试属性的选择十分重要。</a:t>
            </a:r>
            <a:r>
              <a:rPr lang="en-US" altLang="zh-CN" sz="2000" dirty="0"/>
              <a:t>ID3</a:t>
            </a:r>
            <a:r>
              <a:rPr lang="zh-CN" altLang="en-US" sz="2000" dirty="0"/>
              <a:t>中使用信息增益选择测试属性</a:t>
            </a:r>
            <a:r>
              <a:rPr lang="zh-CN" altLang="en-US" sz="2000" dirty="0" smtClean="0"/>
              <a:t>。</a:t>
            </a:r>
            <a:endParaRPr lang="en-US" altLang="zh-CN" sz="2000" dirty="0" smtClean="0"/>
          </a:p>
          <a:p>
            <a:r>
              <a:rPr lang="en-US" altLang="zh-CN" sz="2000" dirty="0" smtClean="0"/>
              <a:t>Quinlan</a:t>
            </a:r>
            <a:r>
              <a:rPr lang="zh-CN" altLang="en-US" sz="2000" dirty="0" smtClean="0"/>
              <a:t>设计的</a:t>
            </a:r>
            <a:r>
              <a:rPr lang="en-US" altLang="zh-CN" sz="2000" dirty="0" smtClean="0"/>
              <a:t>ID3</a:t>
            </a:r>
            <a:r>
              <a:rPr lang="zh-CN" altLang="en-US" sz="2000" dirty="0" smtClean="0"/>
              <a:t>方法是国际上最有影响和最为典型的决策树学习方法。</a:t>
            </a:r>
            <a:endParaRPr lang="en-US" altLang="zh-CN" sz="2000" dirty="0" smtClean="0"/>
          </a:p>
          <a:p>
            <a:r>
              <a:rPr lang="zh-CN" altLang="en-US" sz="2000" dirty="0" smtClean="0"/>
              <a:t>在</a:t>
            </a:r>
            <a:r>
              <a:rPr lang="en-US" altLang="zh-CN" sz="2000" dirty="0" smtClean="0"/>
              <a:t>ID3</a:t>
            </a:r>
            <a:r>
              <a:rPr lang="zh-CN" altLang="en-US" sz="2000" dirty="0" smtClean="0"/>
              <a:t>方法中，</a:t>
            </a:r>
            <a:r>
              <a:rPr lang="en-US" altLang="zh-CN" sz="2000" dirty="0"/>
              <a:t> </a:t>
            </a:r>
            <a:r>
              <a:rPr lang="en-US" altLang="zh-CN" sz="2000" dirty="0" smtClean="0"/>
              <a:t>Quinlan</a:t>
            </a:r>
            <a:r>
              <a:rPr lang="zh-CN" altLang="en-US" sz="2000" dirty="0" smtClean="0"/>
              <a:t>使用信息增益度量选择测试属性。</a:t>
            </a:r>
            <a:endParaRPr lang="en-US" altLang="zh-CN" sz="2000" dirty="0" smtClean="0"/>
          </a:p>
        </p:txBody>
      </p:sp>
      <p:pic>
        <p:nvPicPr>
          <p:cNvPr id="2" name="图片 1"/>
          <p:cNvPicPr>
            <a:picLocks noChangeAspect="1"/>
          </p:cNvPicPr>
          <p:nvPr/>
        </p:nvPicPr>
        <p:blipFill>
          <a:blip r:embed="rId2"/>
          <a:stretch>
            <a:fillRect/>
          </a:stretch>
        </p:blipFill>
        <p:spPr>
          <a:xfrm>
            <a:off x="1657350" y="1579488"/>
            <a:ext cx="5734050" cy="28194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8600" y="381000"/>
            <a:ext cx="82296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决策树基本算法（续八）</a:t>
            </a:r>
          </a:p>
        </p:txBody>
      </p:sp>
      <p:sp>
        <p:nvSpPr>
          <p:cNvPr id="22531" name="文本框 1"/>
          <p:cNvSpPr txBox="1">
            <a:spLocks noChangeArrowheads="1"/>
          </p:cNvSpPr>
          <p:nvPr/>
        </p:nvSpPr>
        <p:spPr bwMode="auto">
          <a:xfrm>
            <a:off x="0" y="1196752"/>
            <a:ext cx="91440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a:t>2</a:t>
            </a:r>
            <a:r>
              <a:rPr lang="zh-CN" altLang="en-US" b="1" dirty="0"/>
              <a:t>）信息的度量</a:t>
            </a:r>
            <a:endParaRPr lang="en-US" altLang="zh-CN" b="1" dirty="0"/>
          </a:p>
          <a:p>
            <a:r>
              <a:rPr lang="zh-CN" altLang="en-US" sz="2000" dirty="0" smtClean="0"/>
              <a:t>信息量</a:t>
            </a:r>
            <a:r>
              <a:rPr lang="zh-CN" altLang="en-US" sz="2000" dirty="0"/>
              <a:t>的大小取决于信息内容的消除人们认识的不确定程度，消除的不确定程度大，则发出的信息量就大；消除的不确定程度小，则发出的信息量就越小</a:t>
            </a:r>
            <a:r>
              <a:rPr lang="zh-CN" altLang="en-US" sz="2000" dirty="0" smtClean="0"/>
              <a:t>。</a:t>
            </a:r>
            <a:endParaRPr lang="en-US" altLang="zh-CN" sz="2000" dirty="0" smtClean="0"/>
          </a:p>
          <a:p>
            <a:r>
              <a:rPr lang="zh-CN" altLang="en-US" sz="2800" dirty="0" smtClean="0">
                <a:solidFill>
                  <a:srgbClr val="FF0000"/>
                </a:solidFill>
              </a:rPr>
              <a:t>信息消除</a:t>
            </a:r>
            <a:r>
              <a:rPr lang="zh-CN" altLang="en-US" sz="2800" dirty="0">
                <a:solidFill>
                  <a:srgbClr val="FF0000"/>
                </a:solidFill>
              </a:rPr>
              <a:t>的人们认识上“不确定程度”的大小</a:t>
            </a:r>
            <a:r>
              <a:rPr lang="zh-CN" altLang="en-US" sz="2800" dirty="0" smtClean="0">
                <a:solidFill>
                  <a:srgbClr val="FF0000"/>
                </a:solidFill>
              </a:rPr>
              <a:t>，就是该信息所</a:t>
            </a:r>
            <a:r>
              <a:rPr lang="zh-CN" altLang="en-US" sz="2800" dirty="0">
                <a:solidFill>
                  <a:srgbClr val="FF0000"/>
                </a:solidFill>
              </a:rPr>
              <a:t>包含信息量的大小。</a:t>
            </a:r>
            <a:endParaRPr lang="en-US" altLang="zh-CN" sz="2800" dirty="0">
              <a:solidFill>
                <a:srgbClr val="FF0000"/>
              </a:solidFill>
            </a:endParaRPr>
          </a:p>
          <a:p>
            <a:r>
              <a:rPr lang="zh-CN" altLang="en-US" sz="2000" dirty="0" smtClean="0"/>
              <a:t>        例如</a:t>
            </a:r>
            <a:r>
              <a:rPr lang="zh-CN" altLang="en-US" sz="2000" dirty="0"/>
              <a:t>，现在某甲到</a:t>
            </a:r>
            <a:r>
              <a:rPr lang="en-US" altLang="zh-CN" sz="2000" dirty="0"/>
              <a:t>1000</a:t>
            </a:r>
            <a:r>
              <a:rPr lang="zh-CN" altLang="en-US" sz="2000" dirty="0"/>
              <a:t>人的学校去找某乙，这时，在某甲的头脑中，某乙所处的可能性空间是该学校的</a:t>
            </a:r>
            <a:r>
              <a:rPr lang="en-US" altLang="zh-CN" sz="2000" dirty="0"/>
              <a:t>1000</a:t>
            </a:r>
            <a:r>
              <a:rPr lang="zh-CN" altLang="en-US" sz="2000" dirty="0"/>
              <a:t>人。当传达室告诉他：“这个人就</a:t>
            </a:r>
            <a:r>
              <a:rPr lang="zh-CN" altLang="en-US" sz="2000" dirty="0" smtClean="0"/>
              <a:t>在计算机系</a:t>
            </a:r>
            <a:r>
              <a:rPr lang="zh-CN" altLang="en-US" sz="2000" dirty="0"/>
              <a:t>”，</a:t>
            </a:r>
            <a:r>
              <a:rPr lang="zh-CN" altLang="en-US" sz="2000" dirty="0" smtClean="0"/>
              <a:t>而计算机系就</a:t>
            </a:r>
            <a:r>
              <a:rPr lang="en-US" altLang="zh-CN" sz="2000" dirty="0"/>
              <a:t>100</a:t>
            </a:r>
            <a:r>
              <a:rPr lang="zh-CN" altLang="en-US" sz="2000" dirty="0"/>
              <a:t>人，那么</a:t>
            </a:r>
            <a:r>
              <a:rPr lang="zh-CN" altLang="en-US" sz="2000" dirty="0" smtClean="0"/>
              <a:t>他搜索的可能性</a:t>
            </a:r>
            <a:r>
              <a:rPr lang="zh-CN" altLang="en-US" sz="2000" dirty="0"/>
              <a:t>空间缩小到原来的</a:t>
            </a:r>
            <a:r>
              <a:rPr lang="en-US" altLang="zh-CN" sz="2000" dirty="0" smtClean="0"/>
              <a:t>1/10</a:t>
            </a:r>
            <a:r>
              <a:rPr lang="zh-CN" altLang="en-US" sz="2000" dirty="0" smtClean="0"/>
              <a:t>，可以定义他获得</a:t>
            </a:r>
            <a:r>
              <a:rPr lang="zh-CN" altLang="en-US" sz="2000" dirty="0"/>
              <a:t>的</a:t>
            </a:r>
            <a:r>
              <a:rPr lang="zh-CN" altLang="en-US" sz="2000" dirty="0" smtClean="0"/>
              <a:t>信息量为</a:t>
            </a:r>
            <a:r>
              <a:rPr lang="en-US" altLang="zh-CN" sz="2000" dirty="0" smtClean="0"/>
              <a:t>100/1000=1/10</a:t>
            </a:r>
            <a:r>
              <a:rPr lang="zh-CN" altLang="en-US" sz="2000" dirty="0" smtClean="0"/>
              <a:t>。</a:t>
            </a:r>
            <a:r>
              <a:rPr lang="zh-CN" altLang="en-US" sz="2000" dirty="0"/>
              <a:t>通常，我们不直接用</a:t>
            </a:r>
            <a:r>
              <a:rPr lang="en-US" altLang="zh-CN" sz="2000" dirty="0"/>
              <a:t>1/10</a:t>
            </a:r>
            <a:r>
              <a:rPr lang="zh-CN" altLang="en-US" sz="2000" dirty="0"/>
              <a:t>表示信息量，而用</a:t>
            </a:r>
            <a:r>
              <a:rPr lang="en-US" altLang="zh-CN" sz="2000" dirty="0"/>
              <a:t>1/10</a:t>
            </a:r>
            <a:r>
              <a:rPr lang="zh-CN" altLang="en-US" sz="2000" dirty="0"/>
              <a:t>的负对数来表示，即</a:t>
            </a:r>
            <a:r>
              <a:rPr lang="en-US" altLang="zh-CN" sz="2000" dirty="0"/>
              <a:t>-log1/10=log10</a:t>
            </a:r>
            <a:r>
              <a:rPr lang="zh-CN" altLang="en-US" sz="2000" dirty="0"/>
              <a:t>。</a:t>
            </a:r>
            <a:r>
              <a:rPr lang="zh-CN" altLang="en-US" sz="2000" dirty="0" smtClean="0"/>
              <a:t>如果计算机系</a:t>
            </a:r>
            <a:r>
              <a:rPr lang="zh-CN" altLang="en-US" sz="2000" dirty="0"/>
              <a:t>的人告诉他，某乙就</a:t>
            </a:r>
            <a:r>
              <a:rPr lang="zh-CN" altLang="en-US" sz="2000" dirty="0" smtClean="0"/>
              <a:t>在计算机系的信安研室</a:t>
            </a:r>
            <a:r>
              <a:rPr lang="zh-CN" altLang="en-US" sz="2000" dirty="0"/>
              <a:t>，那么他获得了第二个信息。</a:t>
            </a:r>
            <a:r>
              <a:rPr lang="zh-CN" altLang="en-US" sz="2000" dirty="0" smtClean="0"/>
              <a:t>假定</a:t>
            </a:r>
            <a:r>
              <a:rPr lang="zh-CN" altLang="en-US" sz="2000" dirty="0"/>
              <a:t>计算机</a:t>
            </a:r>
            <a:r>
              <a:rPr lang="zh-CN" altLang="en-US" sz="2000" dirty="0" smtClean="0"/>
              <a:t>系信安教研室</a:t>
            </a:r>
            <a:r>
              <a:rPr lang="zh-CN" altLang="en-US" sz="2000" dirty="0"/>
              <a:t>有</a:t>
            </a:r>
            <a:r>
              <a:rPr lang="en-US" altLang="zh-CN" sz="2000" dirty="0"/>
              <a:t>10</a:t>
            </a:r>
            <a:r>
              <a:rPr lang="zh-CN" altLang="en-US" sz="2000" dirty="0"/>
              <a:t>个教师，则第二个信息的确定性又缩小到原来的</a:t>
            </a:r>
            <a:r>
              <a:rPr lang="en-US" altLang="zh-CN" sz="2000" dirty="0"/>
              <a:t>100/1000*10/100=10/1000</a:t>
            </a:r>
            <a:r>
              <a:rPr lang="zh-CN" altLang="en-US" sz="2000" dirty="0"/>
              <a:t>。显然</a:t>
            </a:r>
            <a:r>
              <a:rPr lang="zh-CN" altLang="en-US" sz="2000" dirty="0" smtClean="0"/>
              <a:t>： </a:t>
            </a:r>
            <a:endParaRPr lang="en-US" altLang="zh-CN" sz="2000" dirty="0" smtClean="0"/>
          </a:p>
          <a:p>
            <a:pPr algn="ctr"/>
            <a:r>
              <a:rPr lang="en-US" altLang="zh-CN" sz="2000" dirty="0" smtClean="0"/>
              <a:t>- log100/1000</a:t>
            </a:r>
            <a:r>
              <a:rPr lang="en-US" altLang="zh-CN" sz="2000" dirty="0"/>
              <a:t>+(-log10/100)=-log10/1000</a:t>
            </a:r>
            <a:r>
              <a:rPr lang="zh-CN" altLang="en-US" sz="2000" dirty="0" smtClean="0"/>
              <a:t>。</a:t>
            </a:r>
            <a:endParaRPr lang="en-US" altLang="zh-CN" sz="2000" dirty="0" smtClean="0"/>
          </a:p>
          <a:p>
            <a:r>
              <a:rPr lang="zh-CN" altLang="en-US" sz="2000" dirty="0" smtClean="0"/>
              <a:t>只要</a:t>
            </a:r>
            <a:r>
              <a:rPr lang="zh-CN" altLang="en-US" sz="2000" dirty="0"/>
              <a:t>可能性范围缩小了，获得的信息量总是正的；如果可能性范围没有变化。</a:t>
            </a:r>
            <a:r>
              <a:rPr lang="en-US" altLang="zh-CN" sz="2000" dirty="0"/>
              <a:t>-log1=0</a:t>
            </a:r>
            <a:r>
              <a:rPr lang="zh-CN" altLang="en-US" sz="2000" dirty="0"/>
              <a:t>，获得的信息量就是零；如果可能性范围扩大了，信息量变为负值，人们对这件事的认识变得更模糊了。</a:t>
            </a:r>
          </a:p>
          <a:p>
            <a:endParaRPr lang="en-US" altLang="zh-CN" sz="2000" dirty="0"/>
          </a:p>
          <a:p>
            <a:r>
              <a:rPr lang="zh-CN" altLang="en-US" sz="2000" dirty="0"/>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8600" y="381000"/>
            <a:ext cx="82296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决策树基本算法（续八）</a:t>
            </a:r>
          </a:p>
        </p:txBody>
      </p:sp>
      <mc:AlternateContent xmlns:mc="http://schemas.openxmlformats.org/markup-compatibility/2006" xmlns:a14="http://schemas.microsoft.com/office/drawing/2010/main">
        <mc:Choice Requires="a14">
          <p:sp>
            <p:nvSpPr>
              <p:cNvPr id="2" name="矩形 1"/>
              <p:cNvSpPr/>
              <p:nvPr/>
            </p:nvSpPr>
            <p:spPr>
              <a:xfrm>
                <a:off x="246934" y="1700808"/>
                <a:ext cx="8789562" cy="4524315"/>
              </a:xfrm>
              <a:prstGeom prst="rect">
                <a:avLst/>
              </a:prstGeom>
            </p:spPr>
            <p:txBody>
              <a:bodyPr wrap="square">
                <a:spAutoFit/>
              </a:bodyPr>
              <a:lstStyle/>
              <a:p>
                <a:r>
                  <a:rPr lang="zh-CN" altLang="en-US" dirty="0" smtClean="0">
                    <a:solidFill>
                      <a:srgbClr val="FF0000"/>
                    </a:solidFill>
                  </a:rPr>
                  <a:t>香农信息量</a:t>
                </a:r>
                <a:r>
                  <a:rPr lang="zh-CN" altLang="en-US" dirty="0">
                    <a:solidFill>
                      <a:srgbClr val="FF0000"/>
                    </a:solidFill>
                  </a:rPr>
                  <a:t>：</a:t>
                </a:r>
                <a:r>
                  <a:rPr lang="zh-CN" altLang="en-US" dirty="0"/>
                  <a:t>用于刻画消除随机变量</a:t>
                </a:r>
                <a:r>
                  <a:rPr lang="en-US" altLang="zh-CN" dirty="0"/>
                  <a:t>X</a:t>
                </a:r>
                <a:r>
                  <a:rPr lang="zh-CN" altLang="en-US" dirty="0"/>
                  <a:t>在</a:t>
                </a:r>
                <a:r>
                  <a:rPr lang="en-US" altLang="zh-CN" dirty="0"/>
                  <a:t>x</a:t>
                </a:r>
                <a:r>
                  <a:rPr lang="zh-CN" altLang="en-US" dirty="0"/>
                  <a:t>处的不确定性所需的信息量的大小</a:t>
                </a:r>
              </a:p>
              <a:p>
                <a:endParaRPr lang="zh-CN" altLang="en-US" dirty="0"/>
              </a:p>
              <a:p>
                <a:r>
                  <a:rPr lang="zh-CN" altLang="en-US" dirty="0">
                    <a:solidFill>
                      <a:srgbClr val="FF0000"/>
                    </a:solidFill>
                  </a:rPr>
                  <a:t>计算公式：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𝑙𝑜𝑔</m:t>
                        </m:r>
                      </m:e>
                      <m:sub>
                        <m:r>
                          <a:rPr lang="en-US" altLang="zh-CN" i="1">
                            <a:latin typeface="Cambria Math" panose="02040503050406030204" pitchFamily="18" charset="0"/>
                          </a:rPr>
                          <m:t>2</m:t>
                        </m:r>
                      </m:sub>
                    </m:sSub>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altLang="zh-CN" dirty="0" smtClean="0"/>
                  <a:t>,   </a:t>
                </a:r>
                <a:r>
                  <a:rPr lang="zh-CN" altLang="en-US" dirty="0" smtClean="0"/>
                  <a:t>其单位是比特（</a:t>
                </a:r>
                <a:r>
                  <a:rPr lang="en-US" altLang="zh-CN" dirty="0" smtClean="0"/>
                  <a:t>bit</a:t>
                </a:r>
                <a:r>
                  <a:rPr lang="zh-CN" altLang="en-US" dirty="0" smtClean="0"/>
                  <a:t>）</a:t>
                </a:r>
                <a:endParaRPr lang="en-US" altLang="zh-CN" dirty="0" smtClean="0"/>
              </a:p>
              <a:p>
                <a:endParaRPr lang="en-US" altLang="zh-CN" dirty="0"/>
              </a:p>
              <a:p>
                <a:r>
                  <a:rPr lang="zh-CN" altLang="en-US" dirty="0" smtClean="0"/>
                  <a:t>注意：底为</a:t>
                </a:r>
                <a:r>
                  <a:rPr lang="en-US" altLang="zh-CN" dirty="0" smtClean="0"/>
                  <a:t>e</a:t>
                </a:r>
                <a:r>
                  <a:rPr lang="zh-CN" altLang="en-US" dirty="0" smtClean="0"/>
                  <a:t>时，其单位叫奈特，底为</a:t>
                </a:r>
                <a:r>
                  <a:rPr lang="en-US" altLang="zh-CN" dirty="0" smtClean="0"/>
                  <a:t>10</a:t>
                </a:r>
                <a:r>
                  <a:rPr lang="zh-CN" altLang="en-US" dirty="0" smtClean="0"/>
                  <a:t>时，其单位叫哈特。</a:t>
                </a:r>
              </a:p>
              <a:p>
                <a:endParaRPr lang="zh-CN" altLang="en-US" dirty="0" smtClean="0"/>
              </a:p>
              <a:p>
                <a:r>
                  <a:rPr lang="zh-CN" altLang="en-US" dirty="0" smtClean="0"/>
                  <a:t>其中</a:t>
                </a:r>
                <a:r>
                  <a:rPr lang="zh-CN" altLang="en-US" dirty="0"/>
                  <a:t>：如果是连续型随机变量的情况，设</a:t>
                </a:r>
                <a:r>
                  <a:rPr lang="en-US" altLang="zh-CN" dirty="0"/>
                  <a:t>P</a:t>
                </a:r>
                <a:r>
                  <a:rPr lang="zh-CN" altLang="en-US" dirty="0"/>
                  <a:t>为随机变量</a:t>
                </a:r>
                <a:r>
                  <a:rPr lang="en-US" altLang="zh-CN" dirty="0"/>
                  <a:t>X</a:t>
                </a:r>
                <a:r>
                  <a:rPr lang="zh-CN" altLang="en-US" dirty="0"/>
                  <a:t>的概率分布，</a:t>
                </a:r>
                <a:r>
                  <a:rPr lang="zh-CN" altLang="en-US" dirty="0" smtClean="0"/>
                  <a:t>即</a:t>
                </a:r>
                <a:r>
                  <a:rPr lang="en-US" altLang="zh-CN" dirty="0" smtClean="0"/>
                  <a:t>P(x</a:t>
                </a:r>
                <a:r>
                  <a:rPr lang="en-US" altLang="zh-CN" dirty="0"/>
                  <a:t>)</a:t>
                </a:r>
                <a:r>
                  <a:rPr lang="zh-CN" altLang="en-US" dirty="0"/>
                  <a:t>为随机变量</a:t>
                </a:r>
                <a:r>
                  <a:rPr lang="en-US" altLang="zh-CN" dirty="0"/>
                  <a:t>X</a:t>
                </a:r>
                <a:r>
                  <a:rPr lang="zh-CN" altLang="en-US" dirty="0"/>
                  <a:t>在</a:t>
                </a:r>
                <a:r>
                  <a:rPr lang="en-US" altLang="zh-CN" dirty="0"/>
                  <a:t>X=x</a:t>
                </a:r>
                <a:r>
                  <a:rPr lang="zh-CN" altLang="en-US" dirty="0"/>
                  <a:t>处的概率密度函数值，如果是离散分布，</a:t>
                </a:r>
                <a:r>
                  <a:rPr lang="zh-CN" altLang="en-US" dirty="0" smtClean="0"/>
                  <a:t>那么</a:t>
                </a:r>
                <a:r>
                  <a:rPr lang="en-US" altLang="zh-CN" dirty="0" smtClean="0"/>
                  <a:t>P(x</a:t>
                </a:r>
                <a:r>
                  <a:rPr lang="en-US" altLang="zh-CN" dirty="0"/>
                  <a:t>)</a:t>
                </a:r>
                <a:r>
                  <a:rPr lang="zh-CN" altLang="en-US" dirty="0"/>
                  <a:t>为随机变量</a:t>
                </a:r>
                <a:r>
                  <a:rPr lang="en-US" altLang="zh-CN" dirty="0"/>
                  <a:t>X</a:t>
                </a:r>
                <a:r>
                  <a:rPr lang="zh-CN" altLang="en-US" dirty="0"/>
                  <a:t>在</a:t>
                </a:r>
                <a:r>
                  <a:rPr lang="en-US" altLang="zh-CN" dirty="0"/>
                  <a:t>X=x</a:t>
                </a:r>
                <a:r>
                  <a:rPr lang="zh-CN" altLang="en-US" dirty="0"/>
                  <a:t>处的概率值</a:t>
                </a:r>
              </a:p>
              <a:p>
                <a:endParaRPr lang="zh-CN" altLang="en-US" dirty="0"/>
              </a:p>
              <a:p>
                <a:r>
                  <a:rPr lang="zh-CN" altLang="en-US" dirty="0">
                    <a:solidFill>
                      <a:srgbClr val="FF0000"/>
                    </a:solidFill>
                  </a:rPr>
                  <a:t>特点：</a:t>
                </a:r>
                <a:r>
                  <a:rPr lang="zh-CN" altLang="en-US" dirty="0"/>
                  <a:t>因为</a:t>
                </a:r>
                <a:r>
                  <a:rPr lang="en-US" altLang="zh-CN" dirty="0"/>
                  <a:t>p(x)</a:t>
                </a:r>
                <a:r>
                  <a:rPr lang="zh-CN" altLang="en-US" dirty="0"/>
                  <a:t>是</a:t>
                </a:r>
                <a:r>
                  <a:rPr lang="en-US" altLang="zh-CN" dirty="0"/>
                  <a:t>0-1</a:t>
                </a:r>
                <a:r>
                  <a:rPr lang="zh-CN" altLang="en-US" dirty="0"/>
                  <a:t>的值，所以</a:t>
                </a:r>
                <a:r>
                  <a:rPr lang="zh-CN" altLang="en-US" dirty="0" smtClean="0"/>
                  <a:t>香</a:t>
                </a:r>
                <a:r>
                  <a:rPr lang="zh-CN" altLang="en-US" dirty="0"/>
                  <a:t>农</a:t>
                </a:r>
                <a:r>
                  <a:rPr lang="zh-CN" altLang="en-US" dirty="0" smtClean="0"/>
                  <a:t>信息量</a:t>
                </a:r>
                <a:r>
                  <a:rPr lang="zh-CN" altLang="en-US" dirty="0"/>
                  <a:t>大小总是大于</a:t>
                </a:r>
                <a:r>
                  <a:rPr lang="en-US" altLang="zh-CN" dirty="0"/>
                  <a:t>0</a:t>
                </a:r>
                <a:r>
                  <a:rPr lang="zh-CN" altLang="en-US" dirty="0"/>
                  <a:t>比特</a:t>
                </a:r>
              </a:p>
            </p:txBody>
          </p:sp>
        </mc:Choice>
        <mc:Fallback xmlns="">
          <p:sp>
            <p:nvSpPr>
              <p:cNvPr id="2" name="矩形 1"/>
              <p:cNvSpPr>
                <a:spLocks noRot="1" noChangeAspect="1" noMove="1" noResize="1" noEditPoints="1" noAdjustHandles="1" noChangeArrowheads="1" noChangeShapeType="1" noTextEdit="1"/>
              </p:cNvSpPr>
              <p:nvPr/>
            </p:nvSpPr>
            <p:spPr>
              <a:xfrm>
                <a:off x="246934" y="1700808"/>
                <a:ext cx="8789562" cy="4524315"/>
              </a:xfrm>
              <a:prstGeom prst="rect">
                <a:avLst/>
              </a:prstGeom>
              <a:blipFill>
                <a:blip r:embed="rId3"/>
                <a:stretch>
                  <a:fillRect l="-1110" t="-1482" r="-972" b="-22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2193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04800" y="381000"/>
            <a:ext cx="8153400" cy="762000"/>
          </a:xfrm>
        </p:spPr>
        <p:txBody>
          <a:bodyPr/>
          <a:lstStyle/>
          <a:p>
            <a:pPr algn="l" eaLnBrk="1" hangingPunct="1"/>
            <a:r>
              <a:rPr lang="zh-CN" altLang="en-US" sz="3600" smtClean="0">
                <a:solidFill>
                  <a:srgbClr val="FF0000"/>
                </a:solidFill>
              </a:rPr>
              <a:t>补充：关于分类的知识</a:t>
            </a:r>
          </a:p>
        </p:txBody>
      </p:sp>
      <mc:AlternateContent xmlns:mc="http://schemas.openxmlformats.org/markup-compatibility/2006" xmlns:a14="http://schemas.microsoft.com/office/drawing/2010/main">
        <mc:Choice Requires="a14">
          <p:sp>
            <p:nvSpPr>
              <p:cNvPr id="3" name="文本框 2"/>
              <p:cNvSpPr txBox="1"/>
              <p:nvPr/>
            </p:nvSpPr>
            <p:spPr>
              <a:xfrm>
                <a:off x="179512" y="1340768"/>
                <a:ext cx="8784976" cy="5262979"/>
              </a:xfrm>
              <a:prstGeom prst="rect">
                <a:avLst/>
              </a:prstGeom>
              <a:noFill/>
            </p:spPr>
            <p:txBody>
              <a:bodyPr wrap="square" rtlCol="0">
                <a:spAutoFit/>
              </a:bodyPr>
              <a:lstStyle/>
              <a:p>
                <a:r>
                  <a:rPr lang="zh-CN" altLang="en-US" dirty="0"/>
                  <a:t>►</a:t>
                </a:r>
                <a:r>
                  <a:rPr lang="zh-CN" altLang="en-US" b="1" dirty="0" smtClean="0"/>
                  <a:t>分类函数训练的目的</a:t>
                </a:r>
                <a:r>
                  <a:rPr lang="zh-CN" altLang="en-US" dirty="0" smtClean="0"/>
                  <a:t>：分析输入的数据，通过在训练集中的数据表现出来的特性，为每一个类找到一个准确的描述或者模型。由此生成的类描述或模型用来对未知类的测试数据进行分类。</a:t>
                </a:r>
                <a:endParaRPr lang="en-US" altLang="zh-CN" dirty="0" smtClean="0"/>
              </a:p>
              <a:p>
                <a:endParaRPr lang="en-US" altLang="zh-CN" dirty="0"/>
              </a:p>
              <a:p>
                <a:r>
                  <a:rPr lang="zh-CN" altLang="en-US" dirty="0" smtClean="0"/>
                  <a:t>►</a:t>
                </a:r>
                <a:r>
                  <a:rPr lang="zh-CN" altLang="en-US" dirty="0"/>
                  <a:t>分类</a:t>
                </a:r>
                <a:r>
                  <a:rPr lang="zh-CN" altLang="en-US" dirty="0" smtClean="0"/>
                  <a:t>函数</a:t>
                </a:r>
                <a:r>
                  <a:rPr lang="zh-CN" altLang="en-US" b="1" dirty="0" smtClean="0"/>
                  <a:t>定义：</a:t>
                </a:r>
                <a:r>
                  <a:rPr lang="zh-CN" altLang="en-US" dirty="0" smtClean="0"/>
                  <a:t>设</a:t>
                </a:r>
                <a:r>
                  <a:rPr lang="en-US" altLang="zh-CN" dirty="0" smtClean="0"/>
                  <a:t>X={X</a:t>
                </a:r>
                <a:r>
                  <a:rPr lang="en-US" altLang="zh-CN" baseline="-25000" dirty="0" smtClean="0"/>
                  <a:t>1</a:t>
                </a:r>
                <a:r>
                  <a:rPr lang="en-US" altLang="zh-CN" dirty="0" smtClean="0"/>
                  <a:t>,X</a:t>
                </a:r>
                <a:r>
                  <a:rPr lang="en-US" altLang="zh-CN" baseline="-25000" dirty="0" smtClean="0"/>
                  <a:t>2</a:t>
                </a:r>
                <a:r>
                  <a:rPr lang="en-US" altLang="zh-CN" dirty="0" smtClean="0"/>
                  <a:t>….</a:t>
                </a:r>
                <a:r>
                  <a:rPr lang="en-US" altLang="zh-CN" dirty="0" err="1" smtClean="0"/>
                  <a:t>X</a:t>
                </a:r>
                <a:r>
                  <a:rPr lang="en-US" altLang="zh-CN" baseline="-25000" dirty="0" err="1" smtClean="0"/>
                  <a:t>m</a:t>
                </a:r>
                <a:r>
                  <a:rPr lang="en-US" altLang="zh-CN" dirty="0"/>
                  <a:t>}, X</a:t>
                </a:r>
                <a:r>
                  <a:rPr lang="en-US" altLang="zh-CN" baseline="-25000" dirty="0"/>
                  <a:t>i </a:t>
                </a:r>
                <a:r>
                  <a:rPr lang="en-US" altLang="zh-CN" dirty="0" smtClean="0"/>
                  <a:t>,C</a:t>
                </a:r>
                <a:r>
                  <a:rPr lang="zh-CN" altLang="en-US" dirty="0" smtClean="0"/>
                  <a:t>是随机变量，其中</a:t>
                </a:r>
                <a:r>
                  <a:rPr lang="en-US" altLang="zh-CN" dirty="0" smtClean="0"/>
                  <a:t>X</a:t>
                </a:r>
                <a:r>
                  <a:rPr lang="en-US" altLang="zh-CN" baseline="-25000" dirty="0" smtClean="0"/>
                  <a:t>i</a:t>
                </a:r>
                <a:r>
                  <a:rPr lang="zh-CN" altLang="en-US" dirty="0" smtClean="0"/>
                  <a:t>的域为</a:t>
                </a:r>
                <a:r>
                  <a:rPr lang="en-US" altLang="zh-CN" dirty="0" smtClean="0"/>
                  <a:t>DOM(X</a:t>
                </a:r>
                <a:r>
                  <a:rPr lang="en-US" altLang="zh-CN" baseline="-25000" dirty="0" smtClean="0"/>
                  <a:t>i</a:t>
                </a:r>
                <a:r>
                  <a:rPr lang="en-US" altLang="zh-CN" dirty="0" smtClean="0"/>
                  <a:t>)</a:t>
                </a:r>
                <a:r>
                  <a:rPr lang="zh-CN" altLang="en-US" dirty="0" smtClean="0"/>
                  <a:t>；在不失一般性的前提下设</a:t>
                </a:r>
                <a:r>
                  <a:rPr lang="en-US" altLang="zh-CN" dirty="0" smtClean="0"/>
                  <a:t>DOM(C)={1,2….k}</a:t>
                </a:r>
                <a:r>
                  <a:rPr lang="zh-CN" altLang="en-US" dirty="0" smtClean="0"/>
                  <a:t>。一个分类器就是函数</a:t>
                </a:r>
                <a:endParaRPr lang="en-US" altLang="zh-CN" dirty="0" smtClean="0"/>
              </a:p>
              <a:p>
                <a:r>
                  <a:rPr lang="en-US" altLang="zh-CN" dirty="0"/>
                  <a:t> </a:t>
                </a:r>
                <a:r>
                  <a:rPr lang="en-US" altLang="zh-CN" dirty="0" smtClean="0"/>
                  <a:t>  d:DOM(X</a:t>
                </a:r>
                <a:r>
                  <a:rPr lang="en-US" altLang="zh-CN" baseline="-25000" dirty="0" smtClean="0"/>
                  <a:t>1</a:t>
                </a:r>
                <a:r>
                  <a:rPr lang="en-US" altLang="zh-CN" dirty="0" smtClean="0"/>
                  <a:t>)xDOM(X</a:t>
                </a:r>
                <a:r>
                  <a:rPr lang="en-US" altLang="zh-CN" baseline="-25000" dirty="0" smtClean="0"/>
                  <a:t>2</a:t>
                </a:r>
                <a:r>
                  <a:rPr lang="en-US" altLang="zh-CN" dirty="0" smtClean="0"/>
                  <a:t>)….xDOM(X</a:t>
                </a:r>
                <a:r>
                  <a:rPr lang="en-US" altLang="zh-CN" baseline="-25000" dirty="0" smtClean="0"/>
                  <a:t>m</a:t>
                </a:r>
                <a:r>
                  <a:rPr lang="en-US" altLang="zh-CN" dirty="0" smtClean="0"/>
                  <a:t>)→DOM(C)</a:t>
                </a:r>
                <a:r>
                  <a:rPr lang="zh-CN" altLang="en-US" dirty="0" smtClean="0"/>
                  <a:t>。</a:t>
                </a:r>
                <a:endParaRPr lang="en-US" altLang="zh-CN" dirty="0" smtClean="0"/>
              </a:p>
              <a:p>
                <a:r>
                  <a:rPr lang="zh-CN" altLang="en-US" dirty="0" smtClean="0"/>
                  <a:t>设</a:t>
                </a:r>
                <a:r>
                  <a:rPr lang="en-US" altLang="zh-CN" dirty="0" smtClean="0"/>
                  <a:t>P(X,C)</a:t>
                </a:r>
                <a:r>
                  <a:rPr lang="zh-CN" altLang="en-US" dirty="0" smtClean="0"/>
                  <a:t>是在</a:t>
                </a:r>
                <a:r>
                  <a:rPr lang="en-US" altLang="zh-CN" dirty="0" smtClean="0"/>
                  <a:t>DOM(X</a:t>
                </a:r>
                <a:r>
                  <a:rPr lang="en-US" altLang="zh-CN" baseline="-25000" dirty="0" smtClean="0"/>
                  <a:t>1</a:t>
                </a:r>
                <a:r>
                  <a:rPr lang="en-US" altLang="zh-CN" dirty="0" smtClean="0"/>
                  <a:t>)x…..DOM(</a:t>
                </a:r>
                <a:r>
                  <a:rPr lang="en-US" altLang="zh-CN" dirty="0" err="1" smtClean="0"/>
                  <a:t>X</a:t>
                </a:r>
                <a:r>
                  <a:rPr lang="en-US" altLang="zh-CN" baseline="-25000" dirty="0" err="1" smtClean="0"/>
                  <a:t>m</a:t>
                </a:r>
                <a:r>
                  <a:rPr lang="en-US" altLang="zh-CN" dirty="0" smtClean="0"/>
                  <a:t>)</a:t>
                </a:r>
                <a:r>
                  <a:rPr lang="en-US" altLang="zh-CN" dirty="0" err="1" smtClean="0"/>
                  <a:t>xDOM</a:t>
                </a:r>
                <a:r>
                  <a:rPr lang="en-US" altLang="zh-CN" dirty="0" smtClean="0"/>
                  <a:t>(C)</a:t>
                </a:r>
                <a:r>
                  <a:rPr lang="zh-CN" altLang="en-US" dirty="0" smtClean="0"/>
                  <a:t>上的概率分布</a:t>
                </a:r>
                <a:r>
                  <a:rPr lang="en-US" altLang="zh-CN" dirty="0" smtClean="0"/>
                  <a:t>,</a:t>
                </a:r>
                <a:r>
                  <a:rPr lang="zh-CN" altLang="en-US" dirty="0" smtClean="0"/>
                  <a:t>定义记录</a:t>
                </a:r>
                <a:r>
                  <a:rPr lang="en-US" altLang="zh-CN" dirty="0" smtClean="0"/>
                  <a:t>t=&lt;t.X</a:t>
                </a:r>
                <a:r>
                  <a:rPr lang="en-US" altLang="zh-CN" baseline="-25000" dirty="0" smtClean="0"/>
                  <a:t>1</a:t>
                </a:r>
                <a:r>
                  <a:rPr lang="en-US" altLang="zh-CN" dirty="0" smtClean="0"/>
                  <a:t>,t.X</a:t>
                </a:r>
                <a:r>
                  <a:rPr lang="en-US" altLang="zh-CN" baseline="-25000" dirty="0" smtClean="0"/>
                  <a:t>2</a:t>
                </a:r>
                <a:r>
                  <a:rPr lang="en-US" altLang="zh-CN" dirty="0" smtClean="0"/>
                  <a:t>…..</a:t>
                </a:r>
                <a:r>
                  <a:rPr lang="en-US" altLang="zh-CN" dirty="0" err="1" smtClean="0"/>
                  <a:t>t.X</a:t>
                </a:r>
                <a:r>
                  <a:rPr lang="en-US" altLang="zh-CN" baseline="-25000" dirty="0" err="1" smtClean="0"/>
                  <a:t>m</a:t>
                </a:r>
                <a:r>
                  <a:rPr lang="en-US" altLang="zh-CN" dirty="0" smtClean="0"/>
                  <a:t>&gt;</a:t>
                </a:r>
                <a:r>
                  <a:rPr lang="zh-CN" altLang="en-US" dirty="0" smtClean="0"/>
                  <a:t>是一个随机的从</a:t>
                </a:r>
                <a:r>
                  <a:rPr lang="en-US" altLang="zh-CN" dirty="0" smtClean="0"/>
                  <a:t>P</a:t>
                </a:r>
                <a:r>
                  <a:rPr lang="zh-CN" altLang="en-US" dirty="0" smtClean="0"/>
                  <a:t>中得到的记录，即</a:t>
                </a:r>
                <a:r>
                  <a:rPr lang="en-US" altLang="zh-CN" dirty="0" smtClean="0"/>
                  <a:t>t</a:t>
                </a:r>
                <a:r>
                  <a:rPr lang="zh-CN" altLang="en-US" dirty="0" smtClean="0"/>
                  <a:t>有概率</a:t>
                </a:r>
                <a:r>
                  <a:rPr lang="en-US" altLang="zh-CN" dirty="0" smtClean="0"/>
                  <a:t>P(X’,C’),</a:t>
                </a:r>
                <a:r>
                  <a:rPr lang="zh-CN" altLang="en-US" dirty="0" smtClean="0"/>
                  <a:t>其中</a:t>
                </a:r>
                <a:r>
                  <a:rPr lang="en-US" altLang="zh-CN" dirty="0" smtClean="0"/>
                  <a:t>&lt;</a:t>
                </a:r>
                <a:r>
                  <a:rPr lang="en-US" altLang="zh-CN" dirty="0"/>
                  <a:t> t.X</a:t>
                </a:r>
                <a:r>
                  <a:rPr lang="en-US" altLang="zh-CN" baseline="-25000" dirty="0"/>
                  <a:t>1</a:t>
                </a:r>
                <a:r>
                  <a:rPr lang="en-US" altLang="zh-CN" dirty="0"/>
                  <a:t>,t.X</a:t>
                </a:r>
                <a:r>
                  <a:rPr lang="en-US" altLang="zh-CN" baseline="-25000" dirty="0"/>
                  <a:t>2</a:t>
                </a:r>
                <a:r>
                  <a:rPr lang="en-US" altLang="zh-CN" dirty="0"/>
                  <a:t>…..</a:t>
                </a:r>
                <a:r>
                  <a:rPr lang="en-US" altLang="zh-CN" dirty="0" err="1"/>
                  <a:t>t.X</a:t>
                </a:r>
                <a:r>
                  <a:rPr lang="en-US" altLang="zh-CN" baseline="-25000" dirty="0" err="1"/>
                  <a:t>m</a:t>
                </a:r>
                <a:r>
                  <a:rPr lang="en-US" altLang="zh-CN" dirty="0"/>
                  <a:t> </a:t>
                </a:r>
                <a:r>
                  <a:rPr lang="en-US" altLang="zh-CN" dirty="0" smtClean="0"/>
                  <a:t>&gt;</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oMath>
                </a14:m>
                <a:r>
                  <a:rPr lang="en-US" altLang="zh-CN" dirty="0" smtClean="0"/>
                  <a:t>X’,</a:t>
                </a:r>
                <a:r>
                  <a:rPr lang="en-US" altLang="zh-CN" dirty="0" err="1" smtClean="0"/>
                  <a:t>t.C</a:t>
                </a:r>
                <a:r>
                  <a:rPr lang="en-US" altLang="zh-CN" dirty="0" smtClean="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zh-CN" altLang="en-US" dirty="0" smtClean="0"/>
                  <a:t> </a:t>
                </a:r>
                <a:r>
                  <a:rPr lang="en-US" altLang="zh-CN" dirty="0" smtClean="0"/>
                  <a:t>C’</a:t>
                </a:r>
                <a:r>
                  <a:rPr lang="zh-CN" altLang="en-US" dirty="0" smtClean="0"/>
                  <a:t>。定义分类器</a:t>
                </a:r>
                <a:r>
                  <a:rPr lang="en-US" altLang="zh-CN" dirty="0" smtClean="0"/>
                  <a:t>d</a:t>
                </a:r>
                <a:r>
                  <a:rPr lang="zh-CN" altLang="en-US" dirty="0" smtClean="0"/>
                  <a:t>的误分率</a:t>
                </a:r>
                <a:r>
                  <a:rPr lang="en-US" altLang="zh-CN" dirty="0" smtClean="0"/>
                  <a:t>Rd</a:t>
                </a:r>
                <a:r>
                  <a:rPr lang="zh-CN" altLang="en-US" dirty="0" smtClean="0"/>
                  <a:t>为</a:t>
                </a:r>
                <a:r>
                  <a:rPr lang="en-US" altLang="zh-CN" dirty="0" smtClean="0"/>
                  <a:t>P(&lt; </a:t>
                </a:r>
                <a:r>
                  <a:rPr lang="en-US" altLang="zh-CN" dirty="0"/>
                  <a:t>t.X</a:t>
                </a:r>
                <a:r>
                  <a:rPr lang="en-US" altLang="zh-CN" baseline="-25000" dirty="0"/>
                  <a:t>1</a:t>
                </a:r>
                <a:r>
                  <a:rPr lang="en-US" altLang="zh-CN" dirty="0"/>
                  <a:t>,t.X</a:t>
                </a:r>
                <a:r>
                  <a:rPr lang="en-US" altLang="zh-CN" baseline="-25000" dirty="0"/>
                  <a:t>2</a:t>
                </a:r>
                <a:r>
                  <a:rPr lang="en-US" altLang="zh-CN" dirty="0"/>
                  <a:t>…..</a:t>
                </a:r>
                <a:r>
                  <a:rPr lang="en-US" altLang="zh-CN" dirty="0" err="1"/>
                  <a:t>t.X</a:t>
                </a:r>
                <a:r>
                  <a:rPr lang="en-US" altLang="zh-CN" baseline="-25000" dirty="0" err="1"/>
                  <a:t>m</a:t>
                </a:r>
                <a:r>
                  <a:rPr lang="en-US" altLang="zh-CN" dirty="0"/>
                  <a:t> </a:t>
                </a:r>
                <a:r>
                  <a:rPr lang="en-US" altLang="zh-CN" dirty="0" smtClean="0"/>
                  <a:t>&gt;)</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t> </a:t>
                </a:r>
                <a:r>
                  <a:rPr lang="en-US" altLang="zh-CN" dirty="0" err="1" smtClean="0"/>
                  <a:t>t.C</a:t>
                </a:r>
                <a:r>
                  <a:rPr lang="en-US" altLang="zh-CN" dirty="0" smtClean="0"/>
                  <a:t>)</a:t>
                </a:r>
                <a:r>
                  <a:rPr lang="zh-CN" altLang="en-US" dirty="0" smtClean="0"/>
                  <a:t>。以</a:t>
                </a:r>
                <a:r>
                  <a:rPr lang="en-US" altLang="zh-CN" dirty="0" smtClean="0"/>
                  <a:t>P</a:t>
                </a:r>
                <a:r>
                  <a:rPr lang="zh-CN" altLang="en-US" dirty="0" smtClean="0"/>
                  <a:t>为分布的随机样本集就是训练数据库</a:t>
                </a:r>
                <a:r>
                  <a:rPr lang="en-US" altLang="zh-CN" dirty="0" smtClean="0"/>
                  <a:t>D</a:t>
                </a:r>
                <a:r>
                  <a:rPr lang="zh-CN" altLang="en-US" dirty="0" smtClean="0"/>
                  <a:t>，</a:t>
                </a:r>
                <a:r>
                  <a:rPr lang="en-US" altLang="zh-CN" dirty="0" smtClean="0"/>
                  <a:t>X</a:t>
                </a:r>
                <a:r>
                  <a:rPr lang="en-US" altLang="zh-CN" baseline="-25000" dirty="0" smtClean="0"/>
                  <a:t>i</a:t>
                </a:r>
                <a:r>
                  <a:rPr lang="zh-CN" altLang="en-US" dirty="0" smtClean="0"/>
                  <a:t>为对应属性，称为非类别属性，</a:t>
                </a:r>
                <a:r>
                  <a:rPr lang="en-US" altLang="zh-CN" dirty="0" smtClean="0"/>
                  <a:t>C</a:t>
                </a:r>
                <a:r>
                  <a:rPr lang="zh-CN" altLang="en-US" dirty="0" smtClean="0"/>
                  <a:t>称为类别属性</a:t>
                </a:r>
                <a:r>
                  <a:rPr lang="zh-CN" altLang="en-US" sz="1800" dirty="0" smtClean="0"/>
                  <a:t>。</a:t>
                </a:r>
                <a:r>
                  <a:rPr lang="en-US" altLang="zh-CN" sz="1800" dirty="0" smtClean="0"/>
                  <a:t> </a:t>
                </a:r>
                <a:endParaRPr lang="zh-CN" altLang="en-US" sz="18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79512" y="1340768"/>
                <a:ext cx="8784976" cy="5262979"/>
              </a:xfrm>
              <a:prstGeom prst="rect">
                <a:avLst/>
              </a:prstGeom>
              <a:blipFill>
                <a:blip r:embed="rId2"/>
                <a:stretch>
                  <a:fillRect l="-1040" t="-927" r="-624" b="-185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8600" y="381000"/>
            <a:ext cx="82296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决策树基本算法（续八）</a:t>
            </a:r>
          </a:p>
        </p:txBody>
      </p:sp>
      <mc:AlternateContent xmlns:mc="http://schemas.openxmlformats.org/markup-compatibility/2006" xmlns:a14="http://schemas.microsoft.com/office/drawing/2010/main">
        <mc:Choice Requires="a14">
          <p:sp>
            <p:nvSpPr>
              <p:cNvPr id="2" name="矩形 1"/>
              <p:cNvSpPr/>
              <p:nvPr/>
            </p:nvSpPr>
            <p:spPr>
              <a:xfrm>
                <a:off x="240256" y="1772816"/>
                <a:ext cx="8796240" cy="5071901"/>
              </a:xfrm>
              <a:prstGeom prst="rect">
                <a:avLst/>
              </a:prstGeom>
            </p:spPr>
            <p:txBody>
              <a:bodyPr wrap="square">
                <a:spAutoFit/>
              </a:bodyPr>
              <a:lstStyle/>
              <a:p>
                <a:r>
                  <a:rPr lang="zh-CN" altLang="en-US" dirty="0" smtClean="0">
                    <a:solidFill>
                      <a:srgbClr val="FF0000"/>
                    </a:solidFill>
                  </a:rPr>
                  <a:t>信息熵：</a:t>
                </a:r>
                <a:r>
                  <a:rPr lang="zh-CN" altLang="en-US" dirty="0"/>
                  <a:t>用于刻画消除随机变量</a:t>
                </a:r>
                <a:r>
                  <a:rPr lang="en-US" altLang="zh-CN" dirty="0"/>
                  <a:t>X</a:t>
                </a:r>
                <a:r>
                  <a:rPr lang="zh-CN" altLang="en-US" dirty="0"/>
                  <a:t>的不确定性所需的总体信息量的大小。表示随机变量不确定性的度量。</a:t>
                </a:r>
              </a:p>
              <a:p>
                <a:endParaRPr lang="zh-CN" altLang="en-US" dirty="0"/>
              </a:p>
              <a:p>
                <a:r>
                  <a:rPr lang="zh-CN" altLang="en-US" i="1" dirty="0" smtClean="0"/>
                  <a:t>用于评估</a:t>
                </a:r>
                <a:r>
                  <a:rPr lang="zh-CN" altLang="en-US" i="1" dirty="0"/>
                  <a:t>整体系统的信息量，利用期望，即“事件香农信息量</a:t>
                </a:r>
                <a:r>
                  <a:rPr lang="en-US" altLang="zh-CN" i="1" dirty="0"/>
                  <a:t>×</a:t>
                </a:r>
                <a:r>
                  <a:rPr lang="zh-CN" altLang="en-US" i="1" dirty="0"/>
                  <a:t>事件概率”的</a:t>
                </a:r>
                <a:r>
                  <a:rPr lang="zh-CN" altLang="en-US" i="1" dirty="0" smtClean="0"/>
                  <a:t>累加。</a:t>
                </a:r>
                <a:endParaRPr lang="zh-CN" altLang="en-US" i="1" dirty="0"/>
              </a:p>
              <a:p>
                <a:endParaRPr lang="en-US" altLang="zh-CN" dirty="0" smtClean="0">
                  <a:solidFill>
                    <a:srgbClr val="FF0000"/>
                  </a:solidFill>
                </a:endParaRPr>
              </a:p>
              <a:p>
                <a:r>
                  <a:rPr lang="zh-CN" altLang="en-US" dirty="0" smtClean="0">
                    <a:solidFill>
                      <a:srgbClr val="FF0000"/>
                    </a:solidFill>
                  </a:rPr>
                  <a:t>计算</a:t>
                </a:r>
                <a:r>
                  <a:rPr lang="zh-CN" altLang="en-US" dirty="0">
                    <a:solidFill>
                      <a:srgbClr val="FF0000"/>
                    </a:solidFill>
                  </a:rPr>
                  <a:t>公式：</a:t>
                </a:r>
                <a14:m>
                  <m:oMath xmlns:m="http://schemas.openxmlformats.org/officeDocument/2006/math">
                    <m:r>
                      <a:rPr lang="en-US" altLang="zh-CN" i="1">
                        <a:latin typeface="Cambria Math" panose="02040503050406030204" pitchFamily="18" charset="0"/>
                      </a:rPr>
                      <m:t>𝐻</m:t>
                    </m:r>
                    <m:d>
                      <m:dPr>
                        <m:ctrlPr>
                          <a:rPr lang="zh-CN"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𝐸</m:t>
                    </m:r>
                    <m:r>
                      <a:rPr lang="en-US" altLang="zh-CN" i="1">
                        <a:latin typeface="Cambria Math" panose="02040503050406030204" pitchFamily="18" charset="0"/>
                      </a:rPr>
                      <m:t>(−</m:t>
                    </m:r>
                    <m:r>
                      <a:rPr lang="en-US" altLang="zh-CN" i="1">
                        <a:latin typeface="Cambria Math" panose="02040503050406030204" pitchFamily="18" charset="0"/>
                      </a:rPr>
                      <m:t>𝑙𝑜𝑔</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en-US" altLang="zh-CN" dirty="0"/>
              </a:p>
              <a:p>
                <a:endParaRPr lang="en-US" altLang="zh-CN" dirty="0" smtClean="0"/>
              </a:p>
              <a:p>
                <a:r>
                  <a:rPr lang="zh-CN" altLang="en-US" dirty="0" smtClean="0"/>
                  <a:t>其中：</a:t>
                </a:r>
                <a:endParaRPr lang="en-US" altLang="zh-CN" dirty="0" smtClean="0"/>
              </a:p>
              <a:p>
                <a:r>
                  <a:rPr lang="zh-CN" altLang="en-US" sz="2000" dirty="0" smtClean="0"/>
                  <a:t>（</a:t>
                </a:r>
                <a:r>
                  <a:rPr lang="en-US" altLang="zh-CN" sz="2000" dirty="0" smtClean="0"/>
                  <a:t>1</a:t>
                </a:r>
                <a:r>
                  <a:rPr lang="zh-CN" altLang="en-US" sz="2000" dirty="0" smtClean="0"/>
                  <a:t>）如果</a:t>
                </a:r>
                <a:r>
                  <a:rPr lang="zh-CN" altLang="en-US" sz="2000" dirty="0"/>
                  <a:t>是连续型随机变量的情况</a:t>
                </a:r>
                <a14:m>
                  <m:oMath xmlns:m="http://schemas.openxmlformats.org/officeDocument/2006/math">
                    <m:r>
                      <a:rPr lang="en-US" altLang="zh-CN" sz="2000" i="1">
                        <a:latin typeface="Cambria Math" panose="02040503050406030204" pitchFamily="18" charset="0"/>
                      </a:rPr>
                      <m:t>𝐻</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𝑋</m:t>
                        </m:r>
                      </m:e>
                    </m:d>
                    <m:r>
                      <a:rPr lang="en-US" altLang="zh-CN" sz="2000" i="1">
                        <a:latin typeface="Cambria Math" panose="02040503050406030204" pitchFamily="18" charset="0"/>
                      </a:rPr>
                      <m:t>=−</m:t>
                    </m:r>
                    <m:nary>
                      <m:naryPr>
                        <m:limLoc m:val="undOvr"/>
                        <m:subHide m:val="on"/>
                        <m:supHide m:val="on"/>
                        <m:ctrlPr>
                          <a:rPr lang="zh-CN" altLang="zh-CN" sz="2000" i="1">
                            <a:latin typeface="Cambria Math" panose="02040503050406030204" pitchFamily="18" charset="0"/>
                          </a:rPr>
                        </m:ctrlPr>
                      </m:naryPr>
                      <m:sub/>
                      <m:sup/>
                      <m:e>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func>
                          <m:funcPr>
                            <m:ctrlPr>
                              <a:rPr lang="en-US" altLang="zh-CN" sz="2000" i="1">
                                <a:latin typeface="Cambria Math" panose="02040503050406030204" pitchFamily="18" charset="0"/>
                              </a:rPr>
                            </m:ctrlPr>
                          </m:funcPr>
                          <m:fName>
                            <m:r>
                              <m:rPr>
                                <m:sty m:val="p"/>
                              </m:rPr>
                              <a:rPr lang="en-US" altLang="zh-CN" sz="2000" i="0">
                                <a:latin typeface="Cambria Math" panose="02040503050406030204" pitchFamily="18" charset="0"/>
                              </a:rPr>
                              <m:t>log</m:t>
                            </m:r>
                          </m:fName>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e>
                            </m:d>
                          </m:e>
                        </m:func>
                        <m:r>
                          <a:rPr lang="en-US" altLang="zh-CN" sz="2000" i="1">
                            <a:latin typeface="Cambria Math" panose="02040503050406030204" pitchFamily="18" charset="0"/>
                          </a:rPr>
                          <m:t>𝑑𝑥</m:t>
                        </m:r>
                      </m:e>
                    </m:nary>
                  </m:oMath>
                </a14:m>
                <a:endParaRPr lang="en-US" altLang="zh-CN" sz="2000" i="1" dirty="0" smtClean="0"/>
              </a:p>
              <a:p>
                <a14:m>
                  <m:oMath xmlns:m="http://schemas.openxmlformats.org/officeDocument/2006/math">
                    <m:r>
                      <a:rPr lang="zh-CN" altLang="en-US" sz="2000" i="1">
                        <a:latin typeface="Cambria Math" panose="02040503050406030204" pitchFamily="18" charset="0"/>
                      </a:rPr>
                      <m:t>（</m:t>
                    </m:r>
                  </m:oMath>
                </a14:m>
                <a:r>
                  <a:rPr lang="en-US" altLang="zh-CN" sz="2000" dirty="0" smtClean="0"/>
                  <a:t>2</a:t>
                </a:r>
                <a:r>
                  <a:rPr lang="zh-CN" altLang="en-US" sz="2000" dirty="0" smtClean="0"/>
                  <a:t>）如果</a:t>
                </a:r>
                <a:r>
                  <a:rPr lang="zh-CN" altLang="en-US" sz="2000" dirty="0"/>
                  <a:t>是离散型随机变量的情况</a:t>
                </a:r>
                <a14:m>
                  <m:oMath xmlns:m="http://schemas.openxmlformats.org/officeDocument/2006/math">
                    <m:r>
                      <a:rPr lang="en-US" altLang="zh-CN" sz="2000" i="1">
                        <a:latin typeface="Cambria Math" panose="02040503050406030204" pitchFamily="18" charset="0"/>
                      </a:rPr>
                      <m:t>𝐻</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𝑋</m:t>
                        </m:r>
                      </m:e>
                    </m:d>
                    <m:r>
                      <a:rPr lang="en-US" altLang="zh-CN" sz="2000" i="1">
                        <a:latin typeface="Cambria Math" panose="02040503050406030204" pitchFamily="18" charset="0"/>
                      </a:rPr>
                      <m:t>=−</m:t>
                    </m:r>
                    <m:nary>
                      <m:naryPr>
                        <m:chr m:val="∑"/>
                        <m:limLoc m:val="undOvr"/>
                        <m:ctrlPr>
                          <a:rPr lang="zh-CN"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en-US" altLang="zh-CN" sz="2000" i="1">
                            <a:latin typeface="Cambria Math" panose="02040503050406030204" pitchFamily="18" charset="0"/>
                          </a:rPr>
                          <m:t>𝑝</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m:rPr>
                            <m:sty m:val="p"/>
                          </m:rPr>
                          <a:rPr lang="en-US" altLang="zh-CN" sz="2000">
                            <a:latin typeface="Cambria Math" panose="02040503050406030204" pitchFamily="18" charset="0"/>
                          </a:rPr>
                          <m:t>log</m:t>
                        </m:r>
                        <m:r>
                          <a:rPr lang="en-US" altLang="zh-CN" sz="2000" i="1" smtClean="0">
                            <a:latin typeface="Cambria Math" panose="02040503050406030204" pitchFamily="18" charset="0"/>
                          </a:rPr>
                          <m:t>(</m:t>
                        </m:r>
                        <m:r>
                          <a:rPr lang="en-US" altLang="zh-CN" sz="2000" i="1">
                            <a:latin typeface="Cambria Math" panose="02040503050406030204" pitchFamily="18" charset="0"/>
                          </a:rPr>
                          <m:t>𝑝</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smtClean="0">
                            <a:latin typeface="Cambria Math" panose="02040503050406030204" pitchFamily="18" charset="0"/>
                          </a:rPr>
                          <m:t>)</m:t>
                        </m:r>
                        <m:r>
                          <a:rPr lang="en-US" altLang="zh-CN" sz="2000" i="1">
                            <a:latin typeface="Cambria Math" panose="02040503050406030204" pitchFamily="18" charset="0"/>
                          </a:rPr>
                          <m:t>)</m:t>
                        </m:r>
                      </m:e>
                    </m:nary>
                  </m:oMath>
                </a14:m>
                <a:r>
                  <a:rPr lang="zh-CN" altLang="en-US" sz="2000" dirty="0" smtClean="0"/>
                  <a:t>，</a:t>
                </a:r>
                <a:r>
                  <a:rPr lang="zh-CN" altLang="en-US" sz="2000" dirty="0"/>
                  <a:t>这里</a:t>
                </a:r>
                <a:r>
                  <a:rPr lang="zh-CN" altLang="en-US" sz="2000" dirty="0" smtClean="0"/>
                  <a:t>的</a:t>
                </a:r>
                <a:r>
                  <a:rPr lang="en-US" altLang="zh-CN" sz="2000" dirty="0" smtClean="0"/>
                  <a:t>x</a:t>
                </a:r>
                <a:r>
                  <a:rPr lang="en-US" altLang="zh-CN" sz="2000" baseline="-25000" dirty="0" smtClean="0"/>
                  <a:t>i</a:t>
                </a:r>
                <a:r>
                  <a:rPr lang="zh-CN" altLang="en-US" sz="2000" dirty="0"/>
                  <a:t>代表第</a:t>
                </a:r>
                <a:r>
                  <a:rPr lang="en-US" altLang="zh-CN" sz="2000" dirty="0"/>
                  <a:t>i</a:t>
                </a:r>
                <a:r>
                  <a:rPr lang="zh-CN" altLang="en-US" sz="2000" dirty="0"/>
                  <a:t>个状态</a:t>
                </a:r>
                <a:r>
                  <a:rPr lang="zh-CN" altLang="en-US" sz="2000" dirty="0" smtClean="0"/>
                  <a:t>，</a:t>
                </a:r>
                <a:r>
                  <a:rPr lang="en-US" altLang="zh-CN" sz="2000" dirty="0" smtClean="0"/>
                  <a:t>p(x</a:t>
                </a:r>
                <a:r>
                  <a:rPr lang="en-US" altLang="zh-CN" sz="2000" baseline="-25000" dirty="0" smtClean="0"/>
                  <a:t>i</a:t>
                </a:r>
                <a:r>
                  <a:rPr lang="en-US" altLang="zh-CN" sz="2000" dirty="0"/>
                  <a:t>)</a:t>
                </a:r>
                <a:r>
                  <a:rPr lang="zh-CN" altLang="en-US" sz="2000" dirty="0"/>
                  <a:t>代表出现第</a:t>
                </a:r>
                <a:r>
                  <a:rPr lang="en-US" altLang="zh-CN" sz="2000" dirty="0"/>
                  <a:t>i</a:t>
                </a:r>
                <a:r>
                  <a:rPr lang="zh-CN" altLang="en-US" sz="2000" dirty="0"/>
                  <a:t>个状态的概率，</a:t>
                </a:r>
                <a:r>
                  <a:rPr lang="en-US" altLang="zh-CN" sz="2000" dirty="0"/>
                  <a:t>H(</a:t>
                </a:r>
                <a14:m>
                  <m:oMath xmlns:m="http://schemas.openxmlformats.org/officeDocument/2006/math">
                    <m:r>
                      <a:rPr lang="en-US" altLang="zh-CN" sz="2000" i="1">
                        <a:latin typeface="Cambria Math" panose="02040503050406030204" pitchFamily="18" charset="0"/>
                      </a:rPr>
                      <m:t>𝑋</m:t>
                    </m:r>
                  </m:oMath>
                </a14:m>
                <a:r>
                  <a:rPr lang="en-US" altLang="zh-CN" sz="2000" dirty="0"/>
                  <a:t>)</a:t>
                </a:r>
                <a:r>
                  <a:rPr lang="zh-CN" altLang="en-US" sz="2000" dirty="0"/>
                  <a:t>就是用以消除这个系统不确定性所需的信息量。</a:t>
                </a:r>
                <a:r>
                  <a:rPr lang="en-US" altLang="zh-CN" sz="2000" dirty="0"/>
                  <a:t/>
                </a:r>
                <a:br>
                  <a:rPr lang="en-US" altLang="zh-CN" sz="2000" dirty="0"/>
                </a:br>
                <a:endParaRPr lang="en-US" altLang="zh-CN" sz="2000" dirty="0"/>
              </a:p>
            </p:txBody>
          </p:sp>
        </mc:Choice>
        <mc:Fallback xmlns="">
          <p:sp>
            <p:nvSpPr>
              <p:cNvPr id="2" name="矩形 1"/>
              <p:cNvSpPr>
                <a:spLocks noRot="1" noChangeAspect="1" noMove="1" noResize="1" noEditPoints="1" noAdjustHandles="1" noChangeArrowheads="1" noChangeShapeType="1" noTextEdit="1"/>
              </p:cNvSpPr>
              <p:nvPr/>
            </p:nvSpPr>
            <p:spPr>
              <a:xfrm>
                <a:off x="240256" y="1772816"/>
                <a:ext cx="8796240" cy="5071901"/>
              </a:xfrm>
              <a:prstGeom prst="rect">
                <a:avLst/>
              </a:prstGeom>
              <a:blipFill>
                <a:blip r:embed="rId3"/>
                <a:stretch>
                  <a:fillRect l="-1040" t="-1322" r="-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39454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8600" y="381000"/>
            <a:ext cx="82296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决策树基本算法（续九）</a:t>
            </a:r>
          </a:p>
        </p:txBody>
      </p:sp>
      <p:sp>
        <p:nvSpPr>
          <p:cNvPr id="22533" name="文本框 7"/>
          <p:cNvSpPr txBox="1">
            <a:spLocks noChangeArrowheads="1"/>
          </p:cNvSpPr>
          <p:nvPr/>
        </p:nvSpPr>
        <p:spPr bwMode="auto">
          <a:xfrm>
            <a:off x="186564" y="1340768"/>
            <a:ext cx="8928992"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200" dirty="0" smtClean="0">
                <a:latin typeface="22"/>
              </a:rPr>
              <a:t>例如：硬币</a:t>
            </a:r>
            <a:r>
              <a:rPr lang="zh-CN" altLang="en-US" sz="2200" dirty="0">
                <a:latin typeface="22"/>
              </a:rPr>
              <a:t>下落可能有正反两种状态，出现这两种状态的概率都是</a:t>
            </a:r>
            <a:r>
              <a:rPr lang="en-US" altLang="zh-CN" sz="2200" dirty="0">
                <a:latin typeface="22"/>
              </a:rPr>
              <a:t>1/2</a:t>
            </a:r>
            <a:r>
              <a:rPr lang="zh-CN" altLang="en-US" sz="2200" dirty="0">
                <a:latin typeface="22"/>
              </a:rPr>
              <a:t>，即：</a:t>
            </a:r>
            <a:r>
              <a:rPr lang="en-US" altLang="zh-CN" sz="2200" dirty="0">
                <a:latin typeface="22"/>
              </a:rPr>
              <a:t>P(Xi)=</a:t>
            </a:r>
            <a:r>
              <a:rPr lang="en-US" altLang="zh-CN" sz="2200" dirty="0" smtClean="0">
                <a:latin typeface="22"/>
              </a:rPr>
              <a:t>0.5</a:t>
            </a:r>
            <a:r>
              <a:rPr lang="zh-CN" altLang="en-US" sz="2200" dirty="0" smtClean="0">
                <a:latin typeface="22"/>
              </a:rPr>
              <a:t>，这时</a:t>
            </a:r>
            <a:r>
              <a:rPr lang="zh-CN" altLang="en-US" sz="2200" dirty="0">
                <a:latin typeface="22"/>
              </a:rPr>
              <a:t>，</a:t>
            </a:r>
            <a:r>
              <a:rPr lang="en-US" altLang="zh-CN" sz="2200" dirty="0">
                <a:latin typeface="22"/>
              </a:rPr>
              <a:t>H(x)=-[P(X</a:t>
            </a:r>
            <a:r>
              <a:rPr lang="en-US" altLang="zh-CN" sz="2200" baseline="-25000" dirty="0">
                <a:latin typeface="22"/>
              </a:rPr>
              <a:t>1</a:t>
            </a:r>
            <a:r>
              <a:rPr lang="en-US" altLang="zh-CN" sz="2200" dirty="0">
                <a:latin typeface="22"/>
              </a:rPr>
              <a:t>)log</a:t>
            </a:r>
            <a:r>
              <a:rPr lang="en-US" altLang="zh-CN" sz="2200" baseline="-25000" dirty="0">
                <a:latin typeface="22"/>
              </a:rPr>
              <a:t>2</a:t>
            </a:r>
            <a:r>
              <a:rPr lang="en-US" altLang="zh-CN" sz="2200" dirty="0">
                <a:latin typeface="22"/>
              </a:rPr>
              <a:t>P(X</a:t>
            </a:r>
            <a:r>
              <a:rPr lang="en-US" altLang="zh-CN" sz="2200" baseline="-25000" dirty="0">
                <a:latin typeface="22"/>
              </a:rPr>
              <a:t>1</a:t>
            </a:r>
            <a:r>
              <a:rPr lang="en-US" altLang="zh-CN" sz="2200" dirty="0">
                <a:latin typeface="22"/>
              </a:rPr>
              <a:t>)+P(X</a:t>
            </a:r>
            <a:r>
              <a:rPr lang="en-US" altLang="zh-CN" sz="2200" baseline="-25000" dirty="0">
                <a:latin typeface="22"/>
              </a:rPr>
              <a:t>2</a:t>
            </a:r>
            <a:r>
              <a:rPr lang="en-US" altLang="zh-CN" sz="2200" dirty="0">
                <a:latin typeface="22"/>
              </a:rPr>
              <a:t>)log</a:t>
            </a:r>
            <a:r>
              <a:rPr lang="en-US" altLang="zh-CN" sz="2200" baseline="-25000" dirty="0">
                <a:latin typeface="22"/>
              </a:rPr>
              <a:t>2</a:t>
            </a:r>
            <a:r>
              <a:rPr lang="en-US" altLang="zh-CN" sz="2200" dirty="0">
                <a:latin typeface="22"/>
              </a:rPr>
              <a:t>P(X</a:t>
            </a:r>
            <a:r>
              <a:rPr lang="en-US" altLang="zh-CN" sz="2200" baseline="-25000" dirty="0">
                <a:latin typeface="22"/>
              </a:rPr>
              <a:t>2</a:t>
            </a:r>
            <a:r>
              <a:rPr lang="en-US" altLang="zh-CN" sz="2200" dirty="0" smtClean="0">
                <a:latin typeface="22"/>
              </a:rPr>
              <a:t>)]=-(-0.5-0.5</a:t>
            </a:r>
            <a:r>
              <a:rPr lang="en-US" altLang="zh-CN" sz="2200" dirty="0">
                <a:latin typeface="22"/>
              </a:rPr>
              <a:t>)=1</a:t>
            </a:r>
            <a:r>
              <a:rPr lang="zh-CN" altLang="en-US" sz="2200" dirty="0">
                <a:latin typeface="22"/>
              </a:rPr>
              <a:t>比特</a:t>
            </a:r>
            <a:r>
              <a:rPr lang="zh-CN" altLang="en-US" sz="2200" dirty="0" smtClean="0">
                <a:latin typeface="22"/>
              </a:rPr>
              <a:t>。即</a:t>
            </a:r>
            <a:r>
              <a:rPr lang="en-US" altLang="zh-CN" sz="2200" dirty="0">
                <a:latin typeface="22"/>
              </a:rPr>
              <a:t>1</a:t>
            </a:r>
            <a:r>
              <a:rPr lang="zh-CN" altLang="en-US" sz="2200" dirty="0" smtClean="0">
                <a:latin typeface="22"/>
              </a:rPr>
              <a:t>比特信息量是指</a:t>
            </a:r>
            <a:r>
              <a:rPr lang="zh-CN" altLang="en-US" sz="2200" dirty="0">
                <a:latin typeface="22"/>
              </a:rPr>
              <a:t>含有两个独立均等概率状态的事件所具有的不确定性能被全部消除所</a:t>
            </a:r>
            <a:r>
              <a:rPr lang="zh-CN" altLang="en-US" sz="2200" dirty="0" smtClean="0">
                <a:latin typeface="22"/>
              </a:rPr>
              <a:t>需要信息的信息量。</a:t>
            </a:r>
            <a:endParaRPr lang="en-US" altLang="zh-CN" sz="2200" dirty="0">
              <a:latin typeface="22"/>
            </a:endParaRPr>
          </a:p>
          <a:p>
            <a:endParaRPr lang="zh-CN" altLang="en-US" sz="2200" dirty="0">
              <a:latin typeface="22"/>
            </a:endParaRPr>
          </a:p>
          <a:p>
            <a:r>
              <a:rPr lang="zh-CN" altLang="en-US" sz="2200" dirty="0">
                <a:latin typeface="22"/>
              </a:rPr>
              <a:t>同理可得，投掷均匀正六面体骰子的</a:t>
            </a:r>
            <a:r>
              <a:rPr lang="en-US" altLang="zh-CN" sz="2200" dirty="0">
                <a:latin typeface="22"/>
              </a:rPr>
              <a:t>H(X)=</a:t>
            </a:r>
            <a:r>
              <a:rPr lang="en-US" altLang="zh-CN" sz="2200" dirty="0" smtClean="0">
                <a:latin typeface="22"/>
              </a:rPr>
              <a:t>2.58</a:t>
            </a:r>
            <a:r>
              <a:rPr lang="zh-CN" altLang="en-US" sz="2200" dirty="0" smtClean="0">
                <a:latin typeface="22"/>
              </a:rPr>
              <a:t>比特</a:t>
            </a:r>
            <a:r>
              <a:rPr lang="zh-CN" altLang="en-US" sz="2200" dirty="0">
                <a:latin typeface="22"/>
              </a:rPr>
              <a:t>。</a:t>
            </a:r>
          </a:p>
          <a:p>
            <a:endParaRPr lang="en-US" altLang="zh-CN" sz="2200" dirty="0" smtClean="0">
              <a:latin typeface="22"/>
            </a:endParaRPr>
          </a:p>
          <a:p>
            <a:r>
              <a:rPr lang="zh-CN" altLang="en-US" sz="2200" dirty="0" smtClean="0">
                <a:latin typeface="22"/>
              </a:rPr>
              <a:t>注：计算总体信息量这</a:t>
            </a:r>
            <a:r>
              <a:rPr lang="zh-CN" altLang="en-US" sz="2200" dirty="0">
                <a:latin typeface="22"/>
              </a:rPr>
              <a:t>一公式恰好与热力学第二定律中熵的公式相</a:t>
            </a:r>
            <a:r>
              <a:rPr lang="zh-CN" altLang="en-US" sz="2200" dirty="0" smtClean="0">
                <a:latin typeface="22"/>
              </a:rPr>
              <a:t>一致，熵</a:t>
            </a:r>
            <a:r>
              <a:rPr lang="zh-CN" altLang="en-US" sz="2200" dirty="0">
                <a:latin typeface="22"/>
              </a:rPr>
              <a:t>是系统无序状态的度量，即系统不确定性的度量。但是，</a:t>
            </a:r>
            <a:r>
              <a:rPr lang="zh-CN" altLang="en-US" sz="2200" dirty="0" smtClean="0">
                <a:latin typeface="22"/>
              </a:rPr>
              <a:t>信息量和</a:t>
            </a:r>
            <a:r>
              <a:rPr lang="zh-CN" altLang="en-US" sz="2200" dirty="0">
                <a:latin typeface="22"/>
              </a:rPr>
              <a:t>熵所反应的系统运动过程和方向相反。</a:t>
            </a:r>
            <a:r>
              <a:rPr lang="zh-CN" altLang="en-US" sz="2200" dirty="0">
                <a:solidFill>
                  <a:srgbClr val="FF0000"/>
                </a:solidFill>
                <a:latin typeface="22"/>
              </a:rPr>
              <a:t>系统的信息量增加总是表明不确定性减少，有序化程度增大。因此</a:t>
            </a:r>
            <a:r>
              <a:rPr lang="zh-CN" altLang="en-US" sz="2200" dirty="0" smtClean="0">
                <a:solidFill>
                  <a:srgbClr val="FF0000"/>
                </a:solidFill>
                <a:latin typeface="22"/>
              </a:rPr>
              <a:t>，给出信息可使系统的熵减少，信息量</a:t>
            </a:r>
            <a:r>
              <a:rPr lang="zh-CN" altLang="en-US" sz="2200" dirty="0">
                <a:solidFill>
                  <a:srgbClr val="FF0000"/>
                </a:solidFill>
                <a:latin typeface="22"/>
              </a:rPr>
              <a:t>越大，</a:t>
            </a:r>
            <a:r>
              <a:rPr lang="zh-CN" altLang="en-US" sz="2200" dirty="0" smtClean="0">
                <a:solidFill>
                  <a:srgbClr val="FF0000"/>
                </a:solidFill>
                <a:latin typeface="22"/>
              </a:rPr>
              <a:t>则熵减少越</a:t>
            </a:r>
            <a:r>
              <a:rPr lang="zh-CN" altLang="en-US" sz="2200" dirty="0">
                <a:solidFill>
                  <a:srgbClr val="FF0000"/>
                </a:solidFill>
                <a:latin typeface="22"/>
              </a:rPr>
              <a:t>大。</a:t>
            </a:r>
            <a:r>
              <a:rPr lang="zh-CN" altLang="en-US" sz="2200" dirty="0">
                <a:latin typeface="22"/>
              </a:rPr>
              <a:t>熵值越小，反映了该系统无序程度越小，有序化越高。信息度量表述了系统的有序化过程。</a:t>
            </a:r>
          </a:p>
          <a:p>
            <a:endParaRPr lang="en-US" altLang="zh-CN" sz="2000" dirty="0"/>
          </a:p>
        </p:txBody>
      </p:sp>
    </p:spTree>
    <p:extLst>
      <p:ext uri="{BB962C8B-B14F-4D97-AF65-F5344CB8AC3E}">
        <p14:creationId xmlns:p14="http://schemas.microsoft.com/office/powerpoint/2010/main" val="42086583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04800" y="381000"/>
            <a:ext cx="81534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决策树基本算法（续十）</a:t>
            </a:r>
          </a:p>
        </p:txBody>
      </p:sp>
      <p:sp>
        <p:nvSpPr>
          <p:cNvPr id="23555" name="文本框 3"/>
          <p:cNvSpPr txBox="1">
            <a:spLocks noChangeArrowheads="1"/>
          </p:cNvSpPr>
          <p:nvPr/>
        </p:nvSpPr>
        <p:spPr bwMode="auto">
          <a:xfrm>
            <a:off x="304800" y="1557338"/>
            <a:ext cx="851535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a:t>3</a:t>
            </a:r>
            <a:r>
              <a:rPr lang="zh-CN" altLang="en-US" sz="2000"/>
              <a:t>）预备例子</a:t>
            </a:r>
            <a:endParaRPr lang="en-US" altLang="zh-CN" sz="2000"/>
          </a:p>
          <a:p>
            <a:r>
              <a:rPr lang="zh-CN" altLang="en-US" sz="2000"/>
              <a:t>例：根据报告天气记录来决定是否打高尔夫球。类别属性是根据天气情况决定是否打高尔夫，而非类别属性如下表所示。</a:t>
            </a:r>
            <a:endParaRPr lang="en-US" altLang="zh-CN" sz="2000"/>
          </a:p>
        </p:txBody>
      </p:sp>
      <p:pic>
        <p:nvPicPr>
          <p:cNvPr id="2" name="图片 1"/>
          <p:cNvPicPr>
            <a:picLocks noChangeAspect="1"/>
          </p:cNvPicPr>
          <p:nvPr/>
        </p:nvPicPr>
        <p:blipFill>
          <a:blip r:embed="rId2"/>
          <a:stretch>
            <a:fillRect/>
          </a:stretch>
        </p:blipFill>
        <p:spPr>
          <a:xfrm>
            <a:off x="2519362" y="2986088"/>
            <a:ext cx="4086225" cy="28384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04800" y="381000"/>
            <a:ext cx="81534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决策树基本算法（续十一）</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8991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28600" y="381000"/>
            <a:ext cx="82296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决策树基本算法（续十二）</a:t>
            </a:r>
          </a:p>
        </p:txBody>
      </p:sp>
      <p:sp>
        <p:nvSpPr>
          <p:cNvPr id="2" name="文本框 1"/>
          <p:cNvSpPr txBox="1"/>
          <p:nvPr/>
        </p:nvSpPr>
        <p:spPr>
          <a:xfrm>
            <a:off x="228600" y="1704915"/>
            <a:ext cx="8807896" cy="4444294"/>
          </a:xfrm>
          <a:prstGeom prst="rect">
            <a:avLst/>
          </a:prstGeom>
          <a:noFill/>
        </p:spPr>
        <p:txBody>
          <a:bodyPr wrap="square" rtlCol="0">
            <a:spAutoFit/>
          </a:bodyPr>
          <a:lstStyle/>
          <a:p>
            <a:r>
              <a:rPr lang="en-US" altLang="zh-CN" sz="2800" b="1" dirty="0" smtClean="0"/>
              <a:t>4</a:t>
            </a:r>
            <a:r>
              <a:rPr lang="zh-CN" altLang="en-US" sz="2800" b="1" dirty="0" smtClean="0"/>
              <a:t>）</a:t>
            </a:r>
            <a:r>
              <a:rPr lang="en-US" altLang="zh-CN" sz="2800" b="1" dirty="0" smtClean="0"/>
              <a:t>ID3</a:t>
            </a:r>
            <a:r>
              <a:rPr lang="zh-CN" altLang="en-US" sz="2800" b="1" dirty="0" smtClean="0"/>
              <a:t>算法的一些定义</a:t>
            </a:r>
            <a:endParaRPr lang="en-US" altLang="zh-CN" sz="2800" b="1" dirty="0" smtClean="0"/>
          </a:p>
          <a:p>
            <a:pPr>
              <a:lnSpc>
                <a:spcPct val="130000"/>
              </a:lnSpc>
            </a:pPr>
            <a:r>
              <a:rPr lang="zh-CN" altLang="en-US" sz="2800" b="1" dirty="0" smtClean="0"/>
              <a:t>定义</a:t>
            </a:r>
            <a:r>
              <a:rPr lang="en-US" altLang="zh-CN" sz="2800" b="1" dirty="0" smtClean="0"/>
              <a:t>4-1</a:t>
            </a:r>
            <a:r>
              <a:rPr lang="zh-CN" altLang="en-US" sz="2800" b="1" dirty="0" smtClean="0"/>
              <a:t>：</a:t>
            </a:r>
            <a:r>
              <a:rPr lang="zh-CN" altLang="en-US" sz="2800" dirty="0" smtClean="0">
                <a:solidFill>
                  <a:srgbClr val="FF0000"/>
                </a:solidFill>
              </a:rPr>
              <a:t>若某属性</a:t>
            </a:r>
            <a:r>
              <a:rPr lang="zh-CN" altLang="en-US" sz="2800" dirty="0" smtClean="0"/>
              <a:t>存在</a:t>
            </a:r>
            <a:r>
              <a:rPr lang="en-US" altLang="zh-CN" sz="2800" dirty="0" smtClean="0"/>
              <a:t>n</a:t>
            </a:r>
            <a:r>
              <a:rPr lang="zh-CN" altLang="en-US" sz="2800" dirty="0" smtClean="0"/>
              <a:t>个相同概率的状态，则每个状态的概率</a:t>
            </a:r>
            <a:r>
              <a:rPr lang="en-US" altLang="zh-CN" sz="2800" dirty="0" smtClean="0"/>
              <a:t>p</a:t>
            </a:r>
            <a:r>
              <a:rPr lang="zh-CN" altLang="en-US" sz="2800" dirty="0" smtClean="0"/>
              <a:t>是</a:t>
            </a:r>
            <a:r>
              <a:rPr lang="en-US" altLang="zh-CN" sz="2800" dirty="0" smtClean="0"/>
              <a:t>1/n</a:t>
            </a:r>
            <a:r>
              <a:rPr lang="zh-CN" altLang="en-US" sz="2800" dirty="0" smtClean="0"/>
              <a:t>，一个消息可以消除状态出现的不确定性，该消息传递的信息量为：</a:t>
            </a:r>
            <a:r>
              <a:rPr lang="en-US" altLang="zh-CN" sz="2800" dirty="0" smtClean="0"/>
              <a:t>-</a:t>
            </a:r>
            <a:r>
              <a:rPr lang="en-US" altLang="zh-CN" sz="2800" dirty="0" smtClean="0">
                <a:latin typeface="Agency FB" panose="020B0503020202020204" pitchFamily="34" charset="0"/>
              </a:rPr>
              <a:t>∑(</a:t>
            </a:r>
            <a:r>
              <a:rPr lang="en-US" altLang="zh-CN" sz="2800" dirty="0"/>
              <a:t>1/n</a:t>
            </a:r>
            <a:r>
              <a:rPr lang="en-US" altLang="zh-CN" sz="2800" dirty="0" smtClean="0">
                <a:latin typeface="Agency FB" panose="020B0503020202020204" pitchFamily="34" charset="0"/>
              </a:rPr>
              <a:t>*</a:t>
            </a:r>
            <a:r>
              <a:rPr lang="en-US" altLang="zh-CN" sz="2800" dirty="0" smtClean="0"/>
              <a:t>log</a:t>
            </a:r>
            <a:r>
              <a:rPr lang="en-US" altLang="zh-CN" sz="2800" baseline="-25000" dirty="0" smtClean="0"/>
              <a:t>2</a:t>
            </a:r>
            <a:r>
              <a:rPr lang="en-US" altLang="zh-CN" sz="2800" dirty="0" smtClean="0"/>
              <a:t>(1/n))=log</a:t>
            </a:r>
            <a:r>
              <a:rPr lang="en-US" altLang="zh-CN" sz="2800" baseline="-25000" dirty="0" smtClean="0"/>
              <a:t>2</a:t>
            </a:r>
            <a:r>
              <a:rPr lang="en-US" altLang="zh-CN" sz="2800" dirty="0" smtClean="0"/>
              <a:t>(n)</a:t>
            </a:r>
          </a:p>
          <a:p>
            <a:pPr>
              <a:lnSpc>
                <a:spcPct val="130000"/>
              </a:lnSpc>
            </a:pPr>
            <a:r>
              <a:rPr lang="zh-CN" altLang="en-US" sz="2800" b="1" dirty="0" smtClean="0"/>
              <a:t>定义</a:t>
            </a:r>
            <a:r>
              <a:rPr lang="en-US" altLang="zh-CN" sz="2800" b="1" dirty="0" smtClean="0"/>
              <a:t>4-2</a:t>
            </a:r>
            <a:r>
              <a:rPr lang="zh-CN" altLang="en-US" sz="2800" b="1" dirty="0" smtClean="0"/>
              <a:t>：</a:t>
            </a:r>
            <a:r>
              <a:rPr lang="zh-CN" altLang="en-US" sz="2800" dirty="0" smtClean="0"/>
              <a:t>若给定的</a:t>
            </a:r>
            <a:r>
              <a:rPr lang="zh-CN" altLang="en-US" sz="2800" dirty="0" smtClean="0">
                <a:solidFill>
                  <a:srgbClr val="FF0000"/>
                </a:solidFill>
              </a:rPr>
              <a:t>某属性</a:t>
            </a:r>
            <a:r>
              <a:rPr lang="zh-CN" altLang="en-US" sz="2800" dirty="0" smtClean="0"/>
              <a:t>概率分布</a:t>
            </a:r>
            <a:r>
              <a:rPr lang="en-US" altLang="zh-CN" sz="2800" dirty="0" smtClean="0"/>
              <a:t>P=(p</a:t>
            </a:r>
            <a:r>
              <a:rPr lang="en-US" altLang="zh-CN" sz="2800" baseline="-25000" dirty="0" smtClean="0"/>
              <a:t>1</a:t>
            </a:r>
            <a:r>
              <a:rPr lang="en-US" altLang="zh-CN" sz="2800" dirty="0" smtClean="0"/>
              <a:t>,p</a:t>
            </a:r>
            <a:r>
              <a:rPr lang="en-US" altLang="zh-CN" sz="2800" baseline="-25000" dirty="0" smtClean="0"/>
              <a:t>2</a:t>
            </a:r>
            <a:r>
              <a:rPr lang="zh-CN" altLang="en-US" sz="2800" baseline="-25000" dirty="0" smtClean="0"/>
              <a:t>，</a:t>
            </a:r>
            <a:r>
              <a:rPr lang="en-US" altLang="zh-CN" sz="2800" dirty="0" smtClean="0"/>
              <a:t>…,p</a:t>
            </a:r>
            <a:r>
              <a:rPr lang="en-US" altLang="zh-CN" sz="2800" baseline="-25000" dirty="0" smtClean="0"/>
              <a:t>m</a:t>
            </a:r>
            <a:r>
              <a:rPr lang="en-US" altLang="zh-CN" sz="2800" dirty="0" smtClean="0"/>
              <a:t>)</a:t>
            </a:r>
            <a:r>
              <a:rPr lang="zh-CN" altLang="en-US" sz="2800" dirty="0" smtClean="0"/>
              <a:t>，一个消息可以消除该属性状态出现的不确定性，则该消息传递的信息量为：</a:t>
            </a:r>
            <a:r>
              <a:rPr lang="en-US" altLang="zh-CN" sz="2800" dirty="0" smtClean="0"/>
              <a:t>                              </a:t>
            </a:r>
          </a:p>
          <a:p>
            <a:pPr algn="ctr">
              <a:lnSpc>
                <a:spcPct val="130000"/>
              </a:lnSpc>
            </a:pPr>
            <a:r>
              <a:rPr lang="en-US" altLang="zh-CN" sz="2800" dirty="0" smtClean="0"/>
              <a:t> I(P)=-(p</a:t>
            </a:r>
            <a:r>
              <a:rPr lang="en-US" altLang="zh-CN" sz="2800" baseline="-25000" dirty="0" smtClean="0"/>
              <a:t>1</a:t>
            </a:r>
            <a:r>
              <a:rPr lang="en-US" altLang="zh-CN" sz="2800" dirty="0" smtClean="0"/>
              <a:t>*log</a:t>
            </a:r>
            <a:r>
              <a:rPr lang="en-US" altLang="zh-CN" sz="2800" baseline="-25000" dirty="0" smtClean="0"/>
              <a:t>2</a:t>
            </a:r>
            <a:r>
              <a:rPr lang="en-US" altLang="zh-CN" sz="2800" dirty="0" smtClean="0"/>
              <a:t>(p</a:t>
            </a:r>
            <a:r>
              <a:rPr lang="en-US" altLang="zh-CN" sz="2800" baseline="-25000" dirty="0" smtClean="0"/>
              <a:t>1</a:t>
            </a:r>
            <a:r>
              <a:rPr lang="en-US" altLang="zh-CN" sz="2800" dirty="0" smtClean="0"/>
              <a:t>)+….p</a:t>
            </a:r>
            <a:r>
              <a:rPr lang="en-US" altLang="zh-CN" sz="2800" baseline="-25000" dirty="0" smtClean="0"/>
              <a:t>m</a:t>
            </a:r>
            <a:r>
              <a:rPr lang="en-US" altLang="zh-CN" sz="2800" dirty="0" smtClean="0"/>
              <a:t>*log</a:t>
            </a:r>
            <a:r>
              <a:rPr lang="en-US" altLang="zh-CN" sz="2800" baseline="-25000" dirty="0" smtClean="0"/>
              <a:t>2</a:t>
            </a:r>
            <a:r>
              <a:rPr lang="en-US" altLang="zh-CN" sz="2800" dirty="0" smtClean="0"/>
              <a:t>(p</a:t>
            </a:r>
            <a:r>
              <a:rPr lang="en-US" altLang="zh-CN" sz="2800" baseline="-25000" dirty="0" smtClean="0"/>
              <a:t>m</a:t>
            </a:r>
            <a:r>
              <a:rPr lang="en-US" altLang="zh-CN" sz="2800" dirty="0" smtClean="0"/>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28600" y="381000"/>
            <a:ext cx="82296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决策树基本算法（续十二）</a:t>
            </a:r>
          </a:p>
        </p:txBody>
      </p:sp>
      <mc:AlternateContent xmlns:mc="http://schemas.openxmlformats.org/markup-compatibility/2006" xmlns:a14="http://schemas.microsoft.com/office/drawing/2010/main">
        <mc:Choice Requires="a14">
          <p:sp>
            <p:nvSpPr>
              <p:cNvPr id="2" name="文本框 1"/>
              <p:cNvSpPr txBox="1"/>
              <p:nvPr/>
            </p:nvSpPr>
            <p:spPr>
              <a:xfrm>
                <a:off x="179512" y="1268760"/>
                <a:ext cx="8807896" cy="5375446"/>
              </a:xfrm>
              <a:prstGeom prst="rect">
                <a:avLst/>
              </a:prstGeom>
              <a:noFill/>
            </p:spPr>
            <p:txBody>
              <a:bodyPr wrap="square" rtlCol="0">
                <a:spAutoFit/>
              </a:bodyPr>
              <a:lstStyle/>
              <a:p>
                <a:pPr>
                  <a:lnSpc>
                    <a:spcPct val="130000"/>
                  </a:lnSpc>
                </a:pPr>
                <a:r>
                  <a:rPr lang="zh-CN" altLang="en-US" b="1" dirty="0" smtClean="0"/>
                  <a:t>定义</a:t>
                </a:r>
                <a:r>
                  <a:rPr lang="en-US" altLang="zh-CN" b="1" dirty="0" smtClean="0"/>
                  <a:t>4-3</a:t>
                </a:r>
                <a:r>
                  <a:rPr lang="zh-CN" altLang="en-US" b="1" dirty="0" smtClean="0"/>
                  <a:t>：</a:t>
                </a:r>
                <a:r>
                  <a:rPr lang="zh-CN" altLang="en-US" dirty="0" smtClean="0"/>
                  <a:t>若干元组的集合</a:t>
                </a:r>
                <a:r>
                  <a:rPr lang="en-US" altLang="zh-CN" dirty="0" smtClean="0"/>
                  <a:t>T</a:t>
                </a:r>
                <a:r>
                  <a:rPr lang="zh-CN" altLang="en-US" dirty="0" smtClean="0"/>
                  <a:t>根据类别（标签）属性的值分成相互独立的类</a:t>
                </a:r>
                <a:r>
                  <a:rPr lang="en-US" altLang="zh-CN" dirty="0" smtClean="0"/>
                  <a:t>c</a:t>
                </a:r>
                <a:r>
                  <a:rPr lang="en-US" altLang="zh-CN" baseline="-25000" dirty="0" smtClean="0"/>
                  <a:t>1</a:t>
                </a:r>
                <a:r>
                  <a:rPr lang="zh-CN" altLang="en-US" baseline="-25000" dirty="0" smtClean="0"/>
                  <a:t>，</a:t>
                </a:r>
                <a:r>
                  <a:rPr lang="en-US" altLang="zh-CN" dirty="0" smtClean="0"/>
                  <a:t>...</a:t>
                </a:r>
                <a:r>
                  <a:rPr lang="en-US" altLang="zh-CN" dirty="0"/>
                  <a:t>,</a:t>
                </a:r>
                <a:r>
                  <a:rPr lang="en-US" altLang="zh-CN" dirty="0" err="1" smtClean="0"/>
                  <a:t>c</a:t>
                </a:r>
                <a:r>
                  <a:rPr lang="en-US" altLang="zh-CN" baseline="-25000" dirty="0" err="1" smtClean="0"/>
                  <a:t>k</a:t>
                </a:r>
                <a:r>
                  <a:rPr lang="zh-CN" altLang="en-US" dirty="0" smtClean="0"/>
                  <a:t>，识别</a:t>
                </a:r>
                <a:r>
                  <a:rPr lang="en-US" altLang="zh-CN" dirty="0" smtClean="0"/>
                  <a:t>T</a:t>
                </a:r>
                <a:r>
                  <a:rPr lang="zh-CN" altLang="en-US" dirty="0" smtClean="0"/>
                  <a:t>的一个元组所属哪个类所需要的信息量是：</a:t>
                </a:r>
                <a:r>
                  <a:rPr lang="en-US" altLang="zh-CN" dirty="0" smtClean="0"/>
                  <a:t>info(T)=I(P),</a:t>
                </a:r>
                <a:r>
                  <a:rPr lang="zh-CN" altLang="en-US" dirty="0" smtClean="0"/>
                  <a:t>其中</a:t>
                </a:r>
                <a:r>
                  <a:rPr lang="en-US" altLang="zh-CN" dirty="0" smtClean="0"/>
                  <a:t>P</a:t>
                </a:r>
                <a:r>
                  <a:rPr lang="zh-CN" altLang="en-US" dirty="0" smtClean="0"/>
                  <a:t>是</a:t>
                </a:r>
                <a:r>
                  <a:rPr lang="en-US" altLang="zh-CN" dirty="0" smtClean="0"/>
                  <a:t>(c</a:t>
                </a:r>
                <a:r>
                  <a:rPr lang="en-US" altLang="zh-CN" baseline="-25000" dirty="0" smtClean="0"/>
                  <a:t>1</a:t>
                </a:r>
                <a:r>
                  <a:rPr lang="en-US" altLang="zh-CN" dirty="0" smtClean="0"/>
                  <a:t>,c</a:t>
                </a:r>
                <a:r>
                  <a:rPr lang="en-US" altLang="zh-CN" baseline="-25000" dirty="0" smtClean="0"/>
                  <a:t>2</a:t>
                </a:r>
                <a:r>
                  <a:rPr lang="en-US" altLang="zh-CN" dirty="0" smtClean="0"/>
                  <a:t>…</a:t>
                </a:r>
                <a:r>
                  <a:rPr lang="en-US" altLang="zh-CN" dirty="0" err="1" smtClean="0"/>
                  <a:t>c</a:t>
                </a:r>
                <a:r>
                  <a:rPr lang="en-US" altLang="zh-CN" baseline="-25000" dirty="0" err="1" smtClean="0"/>
                  <a:t>k</a:t>
                </a:r>
                <a:r>
                  <a:rPr lang="en-US" altLang="zh-CN" dirty="0" smtClean="0"/>
                  <a:t>)</a:t>
                </a:r>
                <a:r>
                  <a:rPr lang="zh-CN" altLang="en-US" dirty="0" smtClean="0"/>
                  <a:t>的概率分布，即：</a:t>
                </a:r>
                <a:r>
                  <a:rPr lang="en-US" altLang="zh-CN" dirty="0" smtClean="0"/>
                  <a:t>P=(|c</a:t>
                </a:r>
                <a:r>
                  <a:rPr lang="en-US" altLang="zh-CN" baseline="-25000" dirty="0" smtClean="0"/>
                  <a:t>1</a:t>
                </a:r>
                <a:r>
                  <a:rPr lang="en-US" altLang="zh-CN" dirty="0" smtClean="0"/>
                  <a:t>|/|T|,……,|</a:t>
                </a:r>
                <a:r>
                  <a:rPr lang="en-US" altLang="zh-CN" dirty="0" err="1" smtClean="0"/>
                  <a:t>c</a:t>
                </a:r>
                <a:r>
                  <a:rPr lang="en-US" altLang="zh-CN" baseline="-25000" dirty="0" err="1" smtClean="0"/>
                  <a:t>k</a:t>
                </a:r>
                <a:r>
                  <a:rPr lang="en-US" altLang="zh-CN" dirty="0" smtClean="0"/>
                  <a:t>|/|T|)</a:t>
                </a:r>
                <a:r>
                  <a:rPr lang="zh-CN" altLang="en-US" dirty="0" smtClean="0"/>
                  <a:t>。其中</a:t>
                </a:r>
                <a:r>
                  <a:rPr lang="en-US" altLang="zh-CN" dirty="0" smtClean="0"/>
                  <a:t>|c</a:t>
                </a:r>
                <a:r>
                  <a:rPr lang="en-US" altLang="zh-CN" baseline="-25000" dirty="0" smtClean="0"/>
                  <a:t>i</a:t>
                </a:r>
                <a:r>
                  <a:rPr lang="en-US" altLang="zh-CN" dirty="0" smtClean="0"/>
                  <a:t>|</a:t>
                </a:r>
                <a:r>
                  <a:rPr lang="zh-CN" altLang="en-US" dirty="0" smtClean="0"/>
                  <a:t>是标签为</a:t>
                </a:r>
                <a:r>
                  <a:rPr lang="en-US" altLang="zh-CN" dirty="0" smtClean="0"/>
                  <a:t>c</a:t>
                </a:r>
                <a:r>
                  <a:rPr lang="en-US" altLang="zh-CN" baseline="-25000" dirty="0" smtClean="0"/>
                  <a:t>i</a:t>
                </a:r>
                <a:r>
                  <a:rPr lang="zh-CN" altLang="en-US" dirty="0" smtClean="0"/>
                  <a:t>元组个数。在上例中：</a:t>
                </a:r>
                <a:endParaRPr lang="en-US" altLang="zh-CN" dirty="0" smtClean="0"/>
              </a:p>
              <a:p>
                <a:pPr>
                  <a:lnSpc>
                    <a:spcPct val="130000"/>
                  </a:lnSpc>
                </a:pPr>
                <a:r>
                  <a:rPr lang="en-US" altLang="zh-CN" dirty="0"/>
                  <a:t> </a:t>
                </a:r>
                <a:r>
                  <a:rPr lang="en-US" altLang="zh-CN" dirty="0" smtClean="0"/>
                  <a:t>                                 Info(T)=I(9/14,5/14)=0.94</a:t>
                </a:r>
                <a:r>
                  <a:rPr lang="zh-CN" altLang="en-US" dirty="0" smtClean="0"/>
                  <a:t>。</a:t>
                </a:r>
                <a:endParaRPr lang="en-US" altLang="zh-CN" dirty="0" smtClean="0"/>
              </a:p>
              <a:p>
                <a:pPr>
                  <a:lnSpc>
                    <a:spcPct val="130000"/>
                  </a:lnSpc>
                </a:pPr>
                <a:r>
                  <a:rPr lang="zh-CN" altLang="en-US" b="1" dirty="0" smtClean="0"/>
                  <a:t>定义</a:t>
                </a:r>
                <a:r>
                  <a:rPr lang="en-US" altLang="zh-CN" b="1" dirty="0" smtClean="0"/>
                  <a:t>4-4</a:t>
                </a:r>
                <a:r>
                  <a:rPr lang="zh-CN" altLang="en-US" b="1" dirty="0" smtClean="0"/>
                  <a:t>：</a:t>
                </a:r>
                <a:r>
                  <a:rPr lang="zh-CN" altLang="en-US" dirty="0" smtClean="0"/>
                  <a:t>若我们先根据非类别属性</a:t>
                </a:r>
                <a:r>
                  <a:rPr lang="en-US" altLang="zh-CN" dirty="0" smtClean="0"/>
                  <a:t>X</a:t>
                </a:r>
                <a:r>
                  <a:rPr lang="zh-CN" altLang="en-US" dirty="0" smtClean="0"/>
                  <a:t>值的种类将</a:t>
                </a:r>
                <a:r>
                  <a:rPr lang="en-US" altLang="zh-CN" dirty="0" smtClean="0"/>
                  <a:t>T</a:t>
                </a:r>
                <a:r>
                  <a:rPr lang="zh-CN" altLang="en-US" dirty="0" smtClean="0"/>
                  <a:t>分成集合</a:t>
                </a:r>
                <a:r>
                  <a:rPr lang="en-US" altLang="zh-CN" dirty="0" smtClean="0"/>
                  <a:t>T</a:t>
                </a:r>
                <a:r>
                  <a:rPr lang="en-US" altLang="zh-CN" baseline="-25000" dirty="0" smtClean="0"/>
                  <a:t>1</a:t>
                </a:r>
                <a:r>
                  <a:rPr lang="zh-CN" altLang="en-US" dirty="0" smtClean="0"/>
                  <a:t>，</a:t>
                </a:r>
                <a:r>
                  <a:rPr lang="en-US" altLang="zh-CN" dirty="0" smtClean="0"/>
                  <a:t>T</a:t>
                </a:r>
                <a:r>
                  <a:rPr lang="en-US" altLang="zh-CN" baseline="-25000" dirty="0" smtClean="0"/>
                  <a:t>2</a:t>
                </a:r>
                <a:r>
                  <a:rPr lang="en-US" altLang="zh-CN" dirty="0" smtClean="0"/>
                  <a:t>…</a:t>
                </a:r>
                <a:r>
                  <a:rPr lang="en-US" altLang="zh-CN" dirty="0" err="1" smtClean="0"/>
                  <a:t>T</a:t>
                </a:r>
                <a:r>
                  <a:rPr lang="en-US" altLang="zh-CN" baseline="-25000" dirty="0" err="1" smtClean="0"/>
                  <a:t>n</a:t>
                </a:r>
                <a:r>
                  <a:rPr lang="zh-CN" altLang="en-US" dirty="0" smtClean="0"/>
                  <a:t>，则确定</a:t>
                </a:r>
                <a:r>
                  <a:rPr lang="en-US" altLang="zh-CN" dirty="0" smtClean="0"/>
                  <a:t>T</a:t>
                </a:r>
                <a:r>
                  <a:rPr lang="zh-CN" altLang="en-US" dirty="0" smtClean="0"/>
                  <a:t>中的一个元组所属类的信息量可通过确定</a:t>
                </a:r>
                <a:r>
                  <a:rPr lang="en-US" altLang="zh-CN" dirty="0" smtClean="0"/>
                  <a:t>T</a:t>
                </a:r>
                <a:r>
                  <a:rPr lang="en-US" altLang="zh-CN" baseline="-25000" dirty="0" smtClean="0"/>
                  <a:t>i</a:t>
                </a:r>
                <a:r>
                  <a:rPr lang="zh-CN" altLang="en-US" dirty="0" smtClean="0"/>
                  <a:t>的加权平均值来得到，即</a:t>
                </a:r>
                <a:r>
                  <a:rPr lang="en-US" altLang="zh-CN" dirty="0" smtClean="0"/>
                  <a:t>Info(T</a:t>
                </a:r>
                <a:r>
                  <a:rPr lang="en-US" altLang="zh-CN" baseline="-25000" dirty="0" smtClean="0"/>
                  <a:t>i</a:t>
                </a:r>
                <a:r>
                  <a:rPr lang="en-US" altLang="zh-CN" dirty="0" smtClean="0"/>
                  <a:t>)</a:t>
                </a:r>
                <a:r>
                  <a:rPr lang="zh-CN" altLang="en-US" dirty="0" smtClean="0"/>
                  <a:t>的加权平均为：</a:t>
                </a:r>
                <a:endParaRPr lang="en-US" altLang="zh-CN" dirty="0" smtClean="0"/>
              </a:p>
              <a:p>
                <a:pPr algn="ctr">
                  <a:lnSpc>
                    <a:spcPct val="130000"/>
                  </a:lnSpc>
                </a:pPr>
                <a:r>
                  <a:rPr lang="en-US" altLang="zh-CN" dirty="0" smtClean="0"/>
                  <a:t>Info(X,T)=</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𝑇𝑖</m:t>
                        </m:r>
                        <m:r>
                          <a:rPr lang="en-US" altLang="zh-CN" b="0" i="1" smtClean="0">
                            <a:latin typeface="Cambria Math" panose="02040503050406030204" pitchFamily="18" charset="0"/>
                          </a:rPr>
                          <m:t>|</m:t>
                        </m:r>
                      </m:e>
                    </m:nary>
                  </m:oMath>
                </a14:m>
                <a:r>
                  <a:rPr lang="zh-CN" altLang="en-US" dirty="0" smtClean="0"/>
                  <a:t> </a:t>
                </a:r>
                <a:r>
                  <a:rPr lang="en-US" altLang="zh-CN" dirty="0" smtClean="0"/>
                  <a:t>/ |T| *Info(</a:t>
                </a:r>
                <a:r>
                  <a:rPr lang="en-US" altLang="zh-CN" dirty="0" err="1" smtClean="0"/>
                  <a:t>T</a:t>
                </a:r>
                <a:r>
                  <a:rPr lang="en-US" altLang="zh-CN" baseline="-25000" dirty="0" err="1" smtClean="0"/>
                  <a:t>i</a:t>
                </a:r>
                <a:r>
                  <a:rPr lang="en-US" altLang="zh-CN" dirty="0" smtClean="0"/>
                  <a:t>)</a:t>
                </a:r>
                <a:r>
                  <a:rPr lang="zh-CN" altLang="en-US" dirty="0" smtClean="0"/>
                  <a:t>。</a:t>
                </a:r>
                <a:endParaRPr lang="en-US" altLang="zh-CN" dirty="0" smtClean="0"/>
              </a:p>
              <a:p>
                <a:pPr>
                  <a:lnSpc>
                    <a:spcPct val="130000"/>
                  </a:lnSpc>
                </a:pPr>
                <a:r>
                  <a:rPr lang="zh-CN" altLang="en-US" dirty="0" smtClean="0"/>
                  <a:t>在上例中针对属性</a:t>
                </a:r>
                <a:r>
                  <a:rPr lang="en-US" altLang="zh-CN" dirty="0" smtClean="0"/>
                  <a:t>Outlook</a:t>
                </a:r>
                <a:r>
                  <a:rPr lang="zh-CN" altLang="en-US" dirty="0" smtClean="0"/>
                  <a:t>可得：</a:t>
                </a:r>
                <a:endParaRPr lang="en-US" altLang="zh-CN" dirty="0" smtClean="0"/>
              </a:p>
              <a:p>
                <a:pPr>
                  <a:lnSpc>
                    <a:spcPct val="130000"/>
                  </a:lnSpc>
                </a:pPr>
                <a:r>
                  <a:rPr lang="en-US" altLang="zh-CN" dirty="0" smtClean="0"/>
                  <a:t>Info(Outlook)=5/14*I(2/5,3/5)+4/14*I(4/4,0)+5/14*I(3/5,2/5)=0.694</a:t>
                </a:r>
              </a:p>
            </p:txBody>
          </p:sp>
        </mc:Choice>
        <mc:Fallback xmlns="">
          <p:sp>
            <p:nvSpPr>
              <p:cNvPr id="2" name="文本框 1"/>
              <p:cNvSpPr txBox="1">
                <a:spLocks noRot="1" noChangeAspect="1" noMove="1" noResize="1" noEditPoints="1" noAdjustHandles="1" noChangeArrowheads="1" noChangeShapeType="1" noTextEdit="1"/>
              </p:cNvSpPr>
              <p:nvPr/>
            </p:nvSpPr>
            <p:spPr>
              <a:xfrm>
                <a:off x="179512" y="1268760"/>
                <a:ext cx="8807896" cy="5375446"/>
              </a:xfrm>
              <a:prstGeom prst="rect">
                <a:avLst/>
              </a:prstGeom>
              <a:blipFill>
                <a:blip r:embed="rId3"/>
                <a:stretch>
                  <a:fillRect l="-1038" t="-113" r="-1038" b="-7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88462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8600" y="381000"/>
            <a:ext cx="82296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决策树基本算法（续十三）</a:t>
            </a:r>
          </a:p>
        </p:txBody>
      </p:sp>
      <p:sp>
        <p:nvSpPr>
          <p:cNvPr id="27651" name="文本框 1"/>
          <p:cNvSpPr txBox="1">
            <a:spLocks noChangeArrowheads="1"/>
          </p:cNvSpPr>
          <p:nvPr/>
        </p:nvSpPr>
        <p:spPr bwMode="auto">
          <a:xfrm>
            <a:off x="228600" y="1557338"/>
            <a:ext cx="8736013"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smtClean="0"/>
              <a:t>定义</a:t>
            </a:r>
            <a:r>
              <a:rPr lang="en-US" altLang="zh-CN" b="1" dirty="0" smtClean="0"/>
              <a:t>4-5</a:t>
            </a:r>
            <a:r>
              <a:rPr lang="zh-CN" altLang="en-US" b="1" dirty="0" smtClean="0"/>
              <a:t>：</a:t>
            </a:r>
            <a:r>
              <a:rPr lang="zh-CN" altLang="en-US" dirty="0" smtClean="0"/>
              <a:t>增益</a:t>
            </a:r>
            <a:r>
              <a:rPr lang="en-US" altLang="zh-CN" dirty="0"/>
              <a:t>Gain(X,T)</a:t>
            </a:r>
            <a:r>
              <a:rPr lang="zh-CN" altLang="en-US" dirty="0"/>
              <a:t>定义为：</a:t>
            </a:r>
            <a:r>
              <a:rPr lang="en-US" altLang="zh-CN" dirty="0"/>
              <a:t>Gain(X,T)=Info(T)-Info(X,T</a:t>
            </a:r>
            <a:r>
              <a:rPr lang="en-US" altLang="zh-CN" dirty="0" smtClean="0"/>
              <a:t>)</a:t>
            </a:r>
            <a:r>
              <a:rPr lang="zh-CN" altLang="en-US" dirty="0" smtClean="0"/>
              <a:t>，即增益的定义是两个信息量之间的差值。</a:t>
            </a:r>
            <a:endParaRPr lang="en-US" altLang="zh-CN" dirty="0" smtClean="0"/>
          </a:p>
          <a:p>
            <a:endParaRPr lang="en-US" altLang="zh-CN" dirty="0" smtClean="0"/>
          </a:p>
          <a:p>
            <a:r>
              <a:rPr lang="zh-CN" altLang="en-US" dirty="0" smtClean="0"/>
              <a:t>       算法计算每个属性的信息增益。具有最高信息增益的属性选作给定的集合</a:t>
            </a:r>
            <a:r>
              <a:rPr lang="en-US" altLang="zh-CN" dirty="0" smtClean="0"/>
              <a:t>T</a:t>
            </a:r>
            <a:r>
              <a:rPr lang="zh-CN" altLang="en-US" dirty="0" smtClean="0"/>
              <a:t>的测试属性。创建一个节点，并以该属性标记，对属性的每个值创建分支，并据此划分样本。</a:t>
            </a:r>
            <a:endParaRPr lang="en-US" altLang="zh-CN" dirty="0" smtClean="0"/>
          </a:p>
          <a:p>
            <a:endParaRPr lang="en-US" altLang="zh-CN" dirty="0"/>
          </a:p>
          <a:p>
            <a:r>
              <a:rPr lang="zh-CN" altLang="en-US" b="1" dirty="0" smtClean="0">
                <a:solidFill>
                  <a:srgbClr val="FF0000"/>
                </a:solidFill>
              </a:rPr>
              <a:t>理解：</a:t>
            </a:r>
            <a:r>
              <a:rPr lang="zh-CN" altLang="en-US" dirty="0" smtClean="0">
                <a:solidFill>
                  <a:srgbClr val="FF0000"/>
                </a:solidFill>
              </a:rPr>
              <a:t>不知任何信息时确定</a:t>
            </a:r>
            <a:r>
              <a:rPr lang="en-US" altLang="zh-CN" dirty="0" smtClean="0">
                <a:solidFill>
                  <a:srgbClr val="FF0000"/>
                </a:solidFill>
              </a:rPr>
              <a:t>T</a:t>
            </a:r>
            <a:r>
              <a:rPr lang="zh-CN" altLang="en-US" dirty="0" smtClean="0">
                <a:solidFill>
                  <a:srgbClr val="FF0000"/>
                </a:solidFill>
              </a:rPr>
              <a:t>中一个元素属于那类所需全部信息量为</a:t>
            </a:r>
            <a:r>
              <a:rPr lang="en-US" altLang="zh-CN" dirty="0">
                <a:solidFill>
                  <a:srgbClr val="FF0000"/>
                </a:solidFill>
              </a:rPr>
              <a:t>Info(T</a:t>
            </a:r>
            <a:r>
              <a:rPr lang="en-US" altLang="zh-CN" dirty="0" smtClean="0">
                <a:solidFill>
                  <a:srgbClr val="FF0000"/>
                </a:solidFill>
              </a:rPr>
              <a:t>)</a:t>
            </a:r>
            <a:r>
              <a:rPr lang="zh-CN" altLang="en-US" dirty="0" smtClean="0">
                <a:solidFill>
                  <a:srgbClr val="FF0000"/>
                </a:solidFill>
              </a:rPr>
              <a:t>，知道一个属性信息后，确定</a:t>
            </a:r>
            <a:r>
              <a:rPr lang="en-US" altLang="zh-CN" dirty="0">
                <a:solidFill>
                  <a:srgbClr val="FF0000"/>
                </a:solidFill>
              </a:rPr>
              <a:t>T</a:t>
            </a:r>
            <a:r>
              <a:rPr lang="zh-CN" altLang="en-US" dirty="0">
                <a:solidFill>
                  <a:srgbClr val="FF0000"/>
                </a:solidFill>
              </a:rPr>
              <a:t>中一个元素属于那类所</a:t>
            </a:r>
            <a:r>
              <a:rPr lang="zh-CN" altLang="en-US" dirty="0" smtClean="0">
                <a:solidFill>
                  <a:srgbClr val="FF0000"/>
                </a:solidFill>
              </a:rPr>
              <a:t>需全部信息量为</a:t>
            </a:r>
            <a:r>
              <a:rPr lang="en-US" altLang="zh-CN" dirty="0" smtClean="0">
                <a:solidFill>
                  <a:srgbClr val="FF0000"/>
                </a:solidFill>
              </a:rPr>
              <a:t>Info(X,T)</a:t>
            </a:r>
            <a:r>
              <a:rPr lang="zh-CN" altLang="en-US" dirty="0" smtClean="0">
                <a:solidFill>
                  <a:srgbClr val="FF0000"/>
                </a:solidFill>
              </a:rPr>
              <a:t>，</a:t>
            </a:r>
            <a:r>
              <a:rPr lang="en-US" altLang="zh-CN" dirty="0">
                <a:solidFill>
                  <a:srgbClr val="FF0000"/>
                </a:solidFill>
              </a:rPr>
              <a:t> Info(X,T) </a:t>
            </a:r>
            <a:r>
              <a:rPr lang="zh-CN" altLang="en-US" dirty="0" smtClean="0">
                <a:solidFill>
                  <a:srgbClr val="FF0000"/>
                </a:solidFill>
              </a:rPr>
              <a:t>越小说明</a:t>
            </a:r>
            <a:r>
              <a:rPr lang="zh-CN" altLang="en-US" dirty="0">
                <a:solidFill>
                  <a:srgbClr val="FF0000"/>
                </a:solidFill>
              </a:rPr>
              <a:t>属性</a:t>
            </a:r>
            <a:r>
              <a:rPr lang="en-US" altLang="zh-CN" dirty="0" smtClean="0">
                <a:solidFill>
                  <a:srgbClr val="FF0000"/>
                </a:solidFill>
              </a:rPr>
              <a:t>X</a:t>
            </a:r>
            <a:r>
              <a:rPr lang="zh-CN" altLang="en-US" dirty="0" smtClean="0">
                <a:solidFill>
                  <a:srgbClr val="FF0000"/>
                </a:solidFill>
              </a:rPr>
              <a:t>对于分类越重要（</a:t>
            </a:r>
            <a:r>
              <a:rPr lang="zh-CN" altLang="en-US" dirty="0" smtClean="0">
                <a:solidFill>
                  <a:srgbClr val="00B0F0"/>
                </a:solidFill>
              </a:rPr>
              <a:t>即很小的信息量就分出该元素属于那类了，</a:t>
            </a:r>
            <a:r>
              <a:rPr lang="zh-CN" altLang="en-US" dirty="0">
                <a:solidFill>
                  <a:srgbClr val="00B0F0"/>
                </a:solidFill>
              </a:rPr>
              <a:t>例如在某个属性上透露一点点信息，就能消除全部不确定性，这个属性最重要</a:t>
            </a:r>
            <a:r>
              <a:rPr lang="zh-CN" altLang="en-US" dirty="0" smtClean="0">
                <a:solidFill>
                  <a:srgbClr val="00B0F0"/>
                </a:solidFill>
              </a:rPr>
              <a:t>。</a:t>
            </a:r>
            <a:r>
              <a:rPr lang="zh-CN" altLang="en-US" dirty="0" smtClean="0">
                <a:solidFill>
                  <a:srgbClr val="FF0000"/>
                </a:solidFill>
              </a:rPr>
              <a:t>），所以</a:t>
            </a:r>
            <a:r>
              <a:rPr lang="en-US" altLang="zh-CN" dirty="0" smtClean="0">
                <a:solidFill>
                  <a:srgbClr val="FF0000"/>
                </a:solidFill>
              </a:rPr>
              <a:t>Gain(X,T)</a:t>
            </a:r>
            <a:r>
              <a:rPr lang="zh-CN" altLang="en-US" dirty="0" smtClean="0">
                <a:solidFill>
                  <a:srgbClr val="FF0000"/>
                </a:solidFill>
              </a:rPr>
              <a:t>值越大说明</a:t>
            </a:r>
            <a:r>
              <a:rPr lang="en-US" altLang="zh-CN" dirty="0" smtClean="0">
                <a:solidFill>
                  <a:srgbClr val="FF0000"/>
                </a:solidFill>
              </a:rPr>
              <a:t>Info(X,T)</a:t>
            </a:r>
            <a:r>
              <a:rPr lang="zh-CN" altLang="en-US" dirty="0" smtClean="0">
                <a:solidFill>
                  <a:srgbClr val="FF0000"/>
                </a:solidFill>
              </a:rPr>
              <a:t>越小。</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28600" y="381000"/>
            <a:ext cx="82296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决策树基本算法（续十四）</a:t>
            </a:r>
          </a:p>
        </p:txBody>
      </p:sp>
      <p:sp>
        <p:nvSpPr>
          <p:cNvPr id="2" name="文本框 1"/>
          <p:cNvSpPr txBox="1"/>
          <p:nvPr/>
        </p:nvSpPr>
        <p:spPr>
          <a:xfrm>
            <a:off x="228600" y="1484784"/>
            <a:ext cx="8735888" cy="5016758"/>
          </a:xfrm>
          <a:prstGeom prst="rect">
            <a:avLst/>
          </a:prstGeom>
          <a:noFill/>
        </p:spPr>
        <p:txBody>
          <a:bodyPr wrap="square" rtlCol="0">
            <a:spAutoFit/>
          </a:bodyPr>
          <a:lstStyle/>
          <a:p>
            <a:r>
              <a:rPr lang="en-US" altLang="zh-CN" sz="2800" b="1" dirty="0" smtClean="0"/>
              <a:t>5</a:t>
            </a:r>
            <a:r>
              <a:rPr lang="zh-CN" altLang="en-US" sz="2800" b="1" dirty="0" smtClean="0"/>
              <a:t>）</a:t>
            </a:r>
            <a:r>
              <a:rPr lang="en-US" altLang="zh-CN" sz="2800" b="1" dirty="0" smtClean="0"/>
              <a:t>ID3</a:t>
            </a:r>
            <a:r>
              <a:rPr lang="zh-CN" altLang="en-US" sz="2800" b="1" dirty="0" smtClean="0"/>
              <a:t>算法</a:t>
            </a:r>
            <a:endParaRPr lang="en-US" altLang="zh-CN" sz="2800" b="1" dirty="0" smtClean="0"/>
          </a:p>
          <a:p>
            <a:r>
              <a:rPr lang="zh-CN" altLang="en-US" sz="2000" dirty="0" smtClean="0"/>
              <a:t>给定一个非类别属性</a:t>
            </a:r>
            <a:r>
              <a:rPr lang="en-US" altLang="zh-CN" sz="2000" dirty="0" smtClean="0"/>
              <a:t>R1,R2,…..Rn</a:t>
            </a:r>
            <a:r>
              <a:rPr lang="zh-CN" altLang="en-US" sz="2000" dirty="0" smtClean="0"/>
              <a:t>的集合，类别属性</a:t>
            </a:r>
            <a:r>
              <a:rPr lang="en-US" altLang="zh-CN" sz="2000" dirty="0" smtClean="0"/>
              <a:t>C</a:t>
            </a:r>
            <a:r>
              <a:rPr lang="zh-CN" altLang="en-US" sz="2000" dirty="0" smtClean="0"/>
              <a:t>及记录的训练集</a:t>
            </a:r>
            <a:r>
              <a:rPr lang="en-US" altLang="zh-CN" sz="2000" dirty="0" smtClean="0"/>
              <a:t>S</a:t>
            </a:r>
            <a:r>
              <a:rPr lang="zh-CN" altLang="en-US" sz="2000" dirty="0" smtClean="0"/>
              <a:t>之后，可以用</a:t>
            </a:r>
            <a:r>
              <a:rPr lang="en-US" altLang="zh-CN" sz="2000" dirty="0" smtClean="0"/>
              <a:t>ID3</a:t>
            </a:r>
            <a:r>
              <a:rPr lang="zh-CN" altLang="en-US" sz="2000" dirty="0" smtClean="0"/>
              <a:t>算法构造一棵决策树。</a:t>
            </a:r>
            <a:endParaRPr lang="en-US" altLang="zh-CN" sz="2000" dirty="0" smtClean="0"/>
          </a:p>
          <a:p>
            <a:r>
              <a:rPr lang="en-US" altLang="zh-CN" sz="1800" dirty="0" smtClean="0">
                <a:latin typeface="楷体" panose="02010609060101010101" pitchFamily="49" charset="-122"/>
                <a:ea typeface="楷体" panose="02010609060101010101" pitchFamily="49" charset="-122"/>
              </a:rPr>
              <a:t>Function ID3(R:</a:t>
            </a:r>
            <a:r>
              <a:rPr lang="zh-CN" altLang="en-US" sz="1800" dirty="0" smtClean="0">
                <a:latin typeface="楷体" panose="02010609060101010101" pitchFamily="49" charset="-122"/>
                <a:ea typeface="楷体" panose="02010609060101010101" pitchFamily="49" charset="-122"/>
              </a:rPr>
              <a:t>一个非类别属性集合，</a:t>
            </a:r>
            <a:r>
              <a:rPr lang="en-US" altLang="zh-CN" sz="1800" dirty="0" smtClean="0">
                <a:latin typeface="楷体" panose="02010609060101010101" pitchFamily="49" charset="-122"/>
                <a:ea typeface="楷体" panose="02010609060101010101" pitchFamily="49" charset="-122"/>
              </a:rPr>
              <a:t>C:</a:t>
            </a:r>
            <a:r>
              <a:rPr lang="zh-CN" altLang="en-US" sz="1800" dirty="0" smtClean="0">
                <a:latin typeface="楷体" panose="02010609060101010101" pitchFamily="49" charset="-122"/>
                <a:ea typeface="楷体" panose="02010609060101010101" pitchFamily="49" charset="-122"/>
              </a:rPr>
              <a:t>类别属性，</a:t>
            </a:r>
            <a:r>
              <a:rPr lang="en-US" altLang="zh-CN" sz="1800" dirty="0" smtClean="0">
                <a:latin typeface="楷体" panose="02010609060101010101" pitchFamily="49" charset="-122"/>
                <a:ea typeface="楷体" panose="02010609060101010101" pitchFamily="49" charset="-122"/>
              </a:rPr>
              <a:t>S:</a:t>
            </a:r>
            <a:r>
              <a:rPr lang="zh-CN" altLang="en-US" sz="1800" dirty="0" smtClean="0">
                <a:latin typeface="楷体" panose="02010609060101010101" pitchFamily="49" charset="-122"/>
                <a:ea typeface="楷体" panose="02010609060101010101" pitchFamily="49" charset="-122"/>
              </a:rPr>
              <a:t>一个训练集</a:t>
            </a:r>
            <a:r>
              <a:rPr lang="en-US" altLang="zh-CN" sz="1800" dirty="0" smtClean="0">
                <a:latin typeface="楷体" panose="02010609060101010101" pitchFamily="49" charset="-122"/>
                <a:ea typeface="楷体" panose="02010609060101010101" pitchFamily="49" charset="-122"/>
              </a:rPr>
              <a:t>)</a:t>
            </a:r>
            <a:r>
              <a:rPr lang="zh-CN" altLang="en-US" sz="1800" dirty="0" smtClean="0">
                <a:latin typeface="楷体" panose="02010609060101010101" pitchFamily="49" charset="-122"/>
                <a:ea typeface="楷体" panose="02010609060101010101" pitchFamily="49" charset="-122"/>
              </a:rPr>
              <a:t>返回一个决策树：</a:t>
            </a:r>
            <a:endParaRPr lang="en-US" altLang="zh-CN" sz="1800" dirty="0" smtClean="0">
              <a:latin typeface="楷体" panose="02010609060101010101" pitchFamily="49" charset="-122"/>
              <a:ea typeface="楷体" panose="02010609060101010101" pitchFamily="49" charset="-122"/>
            </a:endParaRPr>
          </a:p>
          <a:p>
            <a:r>
              <a:rPr lang="en-US" altLang="zh-CN" sz="1800" dirty="0" smtClean="0">
                <a:latin typeface="楷体" panose="02010609060101010101" pitchFamily="49" charset="-122"/>
                <a:ea typeface="楷体" panose="02010609060101010101" pitchFamily="49" charset="-122"/>
              </a:rPr>
              <a:t>Begin</a:t>
            </a:r>
          </a:p>
          <a:p>
            <a:r>
              <a:rPr lang="en-US" altLang="zh-CN" sz="1800" dirty="0" smtClean="0">
                <a:latin typeface="楷体" panose="02010609060101010101" pitchFamily="49" charset="-122"/>
                <a:ea typeface="楷体" panose="02010609060101010101" pitchFamily="49" charset="-122"/>
              </a:rPr>
              <a:t>If  S</a:t>
            </a:r>
            <a:r>
              <a:rPr lang="zh-CN" altLang="en-US" sz="1800" dirty="0" smtClean="0">
                <a:latin typeface="楷体" panose="02010609060101010101" pitchFamily="49" charset="-122"/>
                <a:ea typeface="楷体" panose="02010609060101010101" pitchFamily="49" charset="-122"/>
              </a:rPr>
              <a:t>为空，返回一个值为</a:t>
            </a:r>
            <a:r>
              <a:rPr lang="en-US" altLang="zh-CN" sz="1800" dirty="0" smtClean="0">
                <a:latin typeface="楷体" panose="02010609060101010101" pitchFamily="49" charset="-122"/>
                <a:ea typeface="楷体" panose="02010609060101010101" pitchFamily="49" charset="-122"/>
              </a:rPr>
              <a:t>Failure</a:t>
            </a:r>
            <a:r>
              <a:rPr lang="zh-CN" altLang="en-US" sz="1800" dirty="0" smtClean="0">
                <a:latin typeface="楷体" panose="02010609060101010101" pitchFamily="49" charset="-122"/>
                <a:ea typeface="楷体" panose="02010609060101010101" pitchFamily="49" charset="-122"/>
              </a:rPr>
              <a:t>的单个节点：</a:t>
            </a:r>
            <a:endParaRPr lang="en-US" altLang="zh-CN" sz="1800" dirty="0" smtClean="0">
              <a:latin typeface="楷体" panose="02010609060101010101" pitchFamily="49" charset="-122"/>
              <a:ea typeface="楷体" panose="02010609060101010101" pitchFamily="49" charset="-122"/>
            </a:endParaRPr>
          </a:p>
          <a:p>
            <a:r>
              <a:rPr lang="en-US" altLang="zh-CN" sz="1800" dirty="0" smtClean="0">
                <a:latin typeface="楷体" panose="02010609060101010101" pitchFamily="49" charset="-122"/>
                <a:ea typeface="楷体" panose="02010609060101010101" pitchFamily="49" charset="-122"/>
              </a:rPr>
              <a:t>If  S</a:t>
            </a:r>
            <a:r>
              <a:rPr lang="zh-CN" altLang="en-US" sz="1800" dirty="0" smtClean="0">
                <a:latin typeface="楷体" panose="02010609060101010101" pitchFamily="49" charset="-122"/>
                <a:ea typeface="楷体" panose="02010609060101010101" pitchFamily="49" charset="-122"/>
              </a:rPr>
              <a:t>是由其值均为相同类别属性值的记录组成，</a:t>
            </a:r>
            <a:endParaRPr lang="en-US" altLang="zh-CN" sz="1800" dirty="0" smtClean="0">
              <a:latin typeface="楷体" panose="02010609060101010101" pitchFamily="49" charset="-122"/>
              <a:ea typeface="楷体" panose="02010609060101010101" pitchFamily="49" charset="-122"/>
            </a:endParaRPr>
          </a:p>
          <a:p>
            <a:r>
              <a:rPr lang="en-US" altLang="zh-CN" sz="1800" dirty="0" smtClean="0">
                <a:latin typeface="楷体" panose="02010609060101010101" pitchFamily="49" charset="-122"/>
                <a:ea typeface="楷体" panose="02010609060101010101" pitchFamily="49" charset="-122"/>
              </a:rPr>
              <a:t>	</a:t>
            </a:r>
            <a:r>
              <a:rPr lang="zh-CN" altLang="en-US" sz="1800" dirty="0" smtClean="0">
                <a:latin typeface="楷体" panose="02010609060101010101" pitchFamily="49" charset="-122"/>
                <a:ea typeface="楷体" panose="02010609060101010101" pitchFamily="49" charset="-122"/>
              </a:rPr>
              <a:t>返回一个带有该值的单个节点；</a:t>
            </a:r>
            <a:endParaRPr lang="en-US" altLang="zh-CN" sz="1800" dirty="0" smtClean="0">
              <a:latin typeface="楷体" panose="02010609060101010101" pitchFamily="49" charset="-122"/>
              <a:ea typeface="楷体" panose="02010609060101010101" pitchFamily="49" charset="-122"/>
            </a:endParaRPr>
          </a:p>
          <a:p>
            <a:r>
              <a:rPr lang="en-US" altLang="zh-CN" sz="1800" dirty="0" smtClean="0">
                <a:latin typeface="楷体" panose="02010609060101010101" pitchFamily="49" charset="-122"/>
                <a:ea typeface="楷体" panose="02010609060101010101" pitchFamily="49" charset="-122"/>
              </a:rPr>
              <a:t>If  R</a:t>
            </a:r>
            <a:r>
              <a:rPr lang="zh-CN" altLang="en-US" sz="1800" dirty="0" smtClean="0">
                <a:latin typeface="楷体" panose="02010609060101010101" pitchFamily="49" charset="-122"/>
                <a:ea typeface="楷体" panose="02010609060101010101" pitchFamily="49" charset="-122"/>
              </a:rPr>
              <a:t>为空，则返回一个单个节点，其值为在</a:t>
            </a:r>
            <a:r>
              <a:rPr lang="en-US" altLang="zh-CN" sz="1800" dirty="0" smtClean="0">
                <a:latin typeface="楷体" panose="02010609060101010101" pitchFamily="49" charset="-122"/>
                <a:ea typeface="楷体" panose="02010609060101010101" pitchFamily="49" charset="-122"/>
              </a:rPr>
              <a:t>S</a:t>
            </a:r>
            <a:r>
              <a:rPr lang="zh-CN" altLang="en-US" sz="1800" dirty="0" smtClean="0">
                <a:latin typeface="楷体" panose="02010609060101010101" pitchFamily="49" charset="-122"/>
                <a:ea typeface="楷体" panose="02010609060101010101" pitchFamily="49" charset="-122"/>
              </a:rPr>
              <a:t>的记录中找出的频率最高的类别属性值</a:t>
            </a:r>
            <a:r>
              <a:rPr lang="en-US" altLang="zh-CN" sz="1800" dirty="0" smtClean="0">
                <a:latin typeface="楷体" panose="02010609060101010101" pitchFamily="49" charset="-122"/>
                <a:ea typeface="楷体" panose="02010609060101010101" pitchFamily="49" charset="-122"/>
              </a:rPr>
              <a:t>[</a:t>
            </a:r>
            <a:r>
              <a:rPr lang="zh-CN" altLang="en-US" sz="1800" dirty="0" smtClean="0">
                <a:latin typeface="楷体" panose="02010609060101010101" pitchFamily="49" charset="-122"/>
                <a:ea typeface="楷体" panose="02010609060101010101" pitchFamily="49" charset="-122"/>
              </a:rPr>
              <a:t>这时将出错，即对记录进行了误分类</a:t>
            </a:r>
            <a:r>
              <a:rPr lang="en-US" altLang="zh-CN" sz="1800" dirty="0" smtClean="0">
                <a:latin typeface="楷体" panose="02010609060101010101" pitchFamily="49" charset="-122"/>
                <a:ea typeface="楷体" panose="02010609060101010101" pitchFamily="49" charset="-122"/>
              </a:rPr>
              <a:t>]</a:t>
            </a:r>
          </a:p>
          <a:p>
            <a:r>
              <a:rPr lang="en-US" altLang="zh-CN" sz="1800" dirty="0" smtClean="0">
                <a:latin typeface="楷体" panose="02010609060101010101" pitchFamily="49" charset="-122"/>
                <a:ea typeface="楷体" panose="02010609060101010101" pitchFamily="49" charset="-122"/>
              </a:rPr>
              <a:t>     </a:t>
            </a:r>
            <a:r>
              <a:rPr lang="zh-CN" altLang="en-US" sz="1800" dirty="0" smtClean="0">
                <a:latin typeface="楷体" panose="02010609060101010101" pitchFamily="49" charset="-122"/>
                <a:ea typeface="楷体" panose="02010609060101010101" pitchFamily="49" charset="-122"/>
              </a:rPr>
              <a:t>将</a:t>
            </a:r>
            <a:r>
              <a:rPr lang="en-US" altLang="zh-CN" sz="1800" dirty="0" smtClean="0">
                <a:latin typeface="楷体" panose="02010609060101010101" pitchFamily="49" charset="-122"/>
                <a:ea typeface="楷体" panose="02010609060101010101" pitchFamily="49" charset="-122"/>
              </a:rPr>
              <a:t>R</a:t>
            </a:r>
            <a:r>
              <a:rPr lang="zh-CN" altLang="en-US" sz="1800" dirty="0" smtClean="0">
                <a:latin typeface="楷体" panose="02010609060101010101" pitchFamily="49" charset="-122"/>
                <a:ea typeface="楷体" panose="02010609060101010101" pitchFamily="49" charset="-122"/>
              </a:rPr>
              <a:t>中属性之间具有最大</a:t>
            </a:r>
            <a:r>
              <a:rPr lang="en-US" altLang="zh-CN" sz="1800" dirty="0" smtClean="0">
                <a:latin typeface="楷体" panose="02010609060101010101" pitchFamily="49" charset="-122"/>
                <a:ea typeface="楷体" panose="02010609060101010101" pitchFamily="49" charset="-122"/>
              </a:rPr>
              <a:t>gain(D,S)</a:t>
            </a:r>
            <a:r>
              <a:rPr lang="zh-CN" altLang="en-US" sz="1800" dirty="0" smtClean="0">
                <a:latin typeface="楷体" panose="02010609060101010101" pitchFamily="49" charset="-122"/>
                <a:ea typeface="楷体" panose="02010609060101010101" pitchFamily="49" charset="-122"/>
              </a:rPr>
              <a:t>的值的属性赋给</a:t>
            </a:r>
            <a:r>
              <a:rPr lang="en-US" altLang="zh-CN" sz="1800" dirty="0" smtClean="0">
                <a:latin typeface="楷体" panose="02010609060101010101" pitchFamily="49" charset="-122"/>
                <a:ea typeface="楷体" panose="02010609060101010101" pitchFamily="49" charset="-122"/>
              </a:rPr>
              <a:t>D</a:t>
            </a:r>
            <a:r>
              <a:rPr lang="zh-CN" altLang="en-US" sz="1800" dirty="0" smtClean="0">
                <a:latin typeface="楷体" panose="02010609060101010101" pitchFamily="49" charset="-122"/>
                <a:ea typeface="楷体" panose="02010609060101010101" pitchFamily="49" charset="-122"/>
              </a:rPr>
              <a:t>；</a:t>
            </a:r>
            <a:endParaRPr lang="en-US" altLang="zh-CN" sz="1800" dirty="0" smtClean="0">
              <a:latin typeface="楷体" panose="02010609060101010101" pitchFamily="49" charset="-122"/>
              <a:ea typeface="楷体" panose="02010609060101010101" pitchFamily="49" charset="-122"/>
            </a:endParaRPr>
          </a:p>
          <a:p>
            <a:r>
              <a:rPr lang="zh-CN" altLang="en-US" sz="1800" dirty="0" smtClean="0">
                <a:latin typeface="楷体" panose="02010609060101010101" pitchFamily="49" charset="-122"/>
                <a:ea typeface="楷体" panose="02010609060101010101" pitchFamily="49" charset="-122"/>
              </a:rPr>
              <a:t>将属性</a:t>
            </a:r>
            <a:r>
              <a:rPr lang="en-US" altLang="zh-CN" sz="1800" dirty="0" smtClean="0">
                <a:latin typeface="楷体" panose="02010609060101010101" pitchFamily="49" charset="-122"/>
                <a:ea typeface="楷体" panose="02010609060101010101" pitchFamily="49" charset="-122"/>
              </a:rPr>
              <a:t>D</a:t>
            </a:r>
            <a:r>
              <a:rPr lang="zh-CN" altLang="en-US" sz="1800" dirty="0" smtClean="0">
                <a:latin typeface="楷体" panose="02010609060101010101" pitchFamily="49" charset="-122"/>
                <a:ea typeface="楷体" panose="02010609060101010101" pitchFamily="49" charset="-122"/>
              </a:rPr>
              <a:t>的值赋给</a:t>
            </a:r>
            <a:r>
              <a:rPr lang="en-US" altLang="zh-CN" sz="1800" dirty="0" smtClean="0">
                <a:latin typeface="楷体" panose="02010609060101010101" pitchFamily="49" charset="-122"/>
                <a:ea typeface="楷体" panose="02010609060101010101" pitchFamily="49" charset="-122"/>
              </a:rPr>
              <a:t>{</a:t>
            </a:r>
            <a:r>
              <a:rPr lang="en-US" altLang="zh-CN" sz="1800" dirty="0" err="1" smtClean="0">
                <a:latin typeface="楷体" panose="02010609060101010101" pitchFamily="49" charset="-122"/>
                <a:ea typeface="楷体" panose="02010609060101010101" pitchFamily="49" charset="-122"/>
              </a:rPr>
              <a:t>d</a:t>
            </a:r>
            <a:r>
              <a:rPr lang="en-US" altLang="zh-CN" sz="1800" baseline="-25000" dirty="0" err="1" smtClean="0">
                <a:latin typeface="楷体" panose="02010609060101010101" pitchFamily="49" charset="-122"/>
                <a:ea typeface="楷体" panose="02010609060101010101" pitchFamily="49" charset="-122"/>
              </a:rPr>
              <a:t>j</a:t>
            </a:r>
            <a:r>
              <a:rPr lang="en-US" altLang="zh-CN" sz="1800" dirty="0" err="1" smtClean="0">
                <a:latin typeface="楷体" panose="02010609060101010101" pitchFamily="49" charset="-122"/>
                <a:ea typeface="楷体" panose="02010609060101010101" pitchFamily="49" charset="-122"/>
              </a:rPr>
              <a:t>|j</a:t>
            </a:r>
            <a:r>
              <a:rPr lang="en-US" altLang="zh-CN" sz="1800" dirty="0" smtClean="0">
                <a:latin typeface="楷体" panose="02010609060101010101" pitchFamily="49" charset="-122"/>
                <a:ea typeface="楷体" panose="02010609060101010101" pitchFamily="49" charset="-122"/>
              </a:rPr>
              <a:t>=1,2…m}</a:t>
            </a:r>
            <a:r>
              <a:rPr lang="zh-CN" altLang="en-US" sz="1800" dirty="0" smtClean="0">
                <a:latin typeface="楷体" panose="02010609060101010101" pitchFamily="49" charset="-122"/>
                <a:ea typeface="楷体" panose="02010609060101010101" pitchFamily="49" charset="-122"/>
              </a:rPr>
              <a:t>；</a:t>
            </a:r>
            <a:endParaRPr lang="en-US" altLang="zh-CN" sz="1800" dirty="0" smtClean="0">
              <a:latin typeface="楷体" panose="02010609060101010101" pitchFamily="49" charset="-122"/>
              <a:ea typeface="楷体" panose="02010609060101010101" pitchFamily="49" charset="-122"/>
            </a:endParaRPr>
          </a:p>
          <a:p>
            <a:r>
              <a:rPr lang="zh-CN" altLang="en-US" sz="1800" dirty="0" smtClean="0">
                <a:latin typeface="楷体" panose="02010609060101010101" pitchFamily="49" charset="-122"/>
                <a:ea typeface="楷体" panose="02010609060101010101" pitchFamily="49" charset="-122"/>
              </a:rPr>
              <a:t>将分别由对应</a:t>
            </a:r>
            <a:r>
              <a:rPr lang="en-US" altLang="zh-CN" sz="1800" dirty="0" smtClean="0">
                <a:latin typeface="楷体" panose="02010609060101010101" pitchFamily="49" charset="-122"/>
                <a:ea typeface="楷体" panose="02010609060101010101" pitchFamily="49" charset="-122"/>
              </a:rPr>
              <a:t>D</a:t>
            </a:r>
            <a:r>
              <a:rPr lang="zh-CN" altLang="en-US" sz="1800" dirty="0" smtClean="0">
                <a:latin typeface="楷体" panose="02010609060101010101" pitchFamily="49" charset="-122"/>
                <a:ea typeface="楷体" panose="02010609060101010101" pitchFamily="49" charset="-122"/>
              </a:rPr>
              <a:t>的值为</a:t>
            </a:r>
            <a:r>
              <a:rPr lang="en-US" altLang="zh-CN" sz="1800" dirty="0" err="1" smtClean="0">
                <a:latin typeface="楷体" panose="02010609060101010101" pitchFamily="49" charset="-122"/>
                <a:ea typeface="楷体" panose="02010609060101010101" pitchFamily="49" charset="-122"/>
              </a:rPr>
              <a:t>dj</a:t>
            </a:r>
            <a:r>
              <a:rPr lang="zh-CN" altLang="en-US" sz="1800" dirty="0" smtClean="0">
                <a:latin typeface="楷体" panose="02010609060101010101" pitchFamily="49" charset="-122"/>
                <a:ea typeface="楷体" panose="02010609060101010101" pitchFamily="49" charset="-122"/>
              </a:rPr>
              <a:t>的记录组成的</a:t>
            </a:r>
            <a:r>
              <a:rPr lang="en-US" altLang="zh-CN" sz="1800" dirty="0" smtClean="0">
                <a:latin typeface="楷体" panose="02010609060101010101" pitchFamily="49" charset="-122"/>
                <a:ea typeface="楷体" panose="02010609060101010101" pitchFamily="49" charset="-122"/>
              </a:rPr>
              <a:t>S</a:t>
            </a:r>
            <a:r>
              <a:rPr lang="zh-CN" altLang="en-US" sz="1800" dirty="0" smtClean="0">
                <a:latin typeface="楷体" panose="02010609060101010101" pitchFamily="49" charset="-122"/>
                <a:ea typeface="楷体" panose="02010609060101010101" pitchFamily="49" charset="-122"/>
              </a:rPr>
              <a:t>的子集赋给</a:t>
            </a:r>
            <a:r>
              <a:rPr lang="en-US" altLang="zh-CN" sz="1800" dirty="0" smtClean="0">
                <a:latin typeface="楷体" panose="02010609060101010101" pitchFamily="49" charset="-122"/>
                <a:ea typeface="楷体" panose="02010609060101010101" pitchFamily="49" charset="-122"/>
              </a:rPr>
              <a:t>{</a:t>
            </a:r>
            <a:r>
              <a:rPr lang="en-US" altLang="zh-CN" sz="1800" dirty="0" err="1" smtClean="0">
                <a:latin typeface="楷体" panose="02010609060101010101" pitchFamily="49" charset="-122"/>
                <a:ea typeface="楷体" panose="02010609060101010101" pitchFamily="49" charset="-122"/>
              </a:rPr>
              <a:t>s</a:t>
            </a:r>
            <a:r>
              <a:rPr lang="en-US" altLang="zh-CN" sz="1800" baseline="-25000" dirty="0" err="1" smtClean="0">
                <a:latin typeface="楷体" panose="02010609060101010101" pitchFamily="49" charset="-122"/>
                <a:ea typeface="楷体" panose="02010609060101010101" pitchFamily="49" charset="-122"/>
              </a:rPr>
              <a:t>j</a:t>
            </a:r>
            <a:r>
              <a:rPr lang="en-US" altLang="zh-CN" sz="1800" dirty="0" err="1" smtClean="0">
                <a:latin typeface="楷体" panose="02010609060101010101" pitchFamily="49" charset="-122"/>
                <a:ea typeface="楷体" panose="02010609060101010101" pitchFamily="49" charset="-122"/>
              </a:rPr>
              <a:t>|j</a:t>
            </a:r>
            <a:r>
              <a:rPr lang="en-US" altLang="zh-CN" sz="1800" dirty="0" smtClean="0">
                <a:latin typeface="楷体" panose="02010609060101010101" pitchFamily="49" charset="-122"/>
                <a:ea typeface="楷体" panose="02010609060101010101" pitchFamily="49" charset="-122"/>
              </a:rPr>
              <a:t>=1,2…m};</a:t>
            </a:r>
          </a:p>
          <a:p>
            <a:r>
              <a:rPr lang="zh-CN" altLang="en-US" sz="1800" dirty="0" smtClean="0">
                <a:latin typeface="楷体" panose="02010609060101010101" pitchFamily="49" charset="-122"/>
                <a:ea typeface="楷体" panose="02010609060101010101" pitchFamily="49" charset="-122"/>
              </a:rPr>
              <a:t>返回一棵树，其根标记为</a:t>
            </a:r>
            <a:r>
              <a:rPr lang="en-US" altLang="zh-CN" sz="1800" dirty="0" smtClean="0">
                <a:latin typeface="楷体" panose="02010609060101010101" pitchFamily="49" charset="-122"/>
                <a:ea typeface="楷体" panose="02010609060101010101" pitchFamily="49" charset="-122"/>
              </a:rPr>
              <a:t>D</a:t>
            </a:r>
            <a:r>
              <a:rPr lang="zh-CN" altLang="en-US" sz="1800" dirty="0" smtClean="0">
                <a:latin typeface="楷体" panose="02010609060101010101" pitchFamily="49" charset="-122"/>
                <a:ea typeface="楷体" panose="02010609060101010101" pitchFamily="49" charset="-122"/>
              </a:rPr>
              <a:t>，树枝标记为</a:t>
            </a:r>
            <a:r>
              <a:rPr lang="en-US" altLang="zh-CN" sz="1800" dirty="0" smtClean="0">
                <a:latin typeface="楷体" panose="02010609060101010101" pitchFamily="49" charset="-122"/>
                <a:ea typeface="楷体" panose="02010609060101010101" pitchFamily="49" charset="-122"/>
              </a:rPr>
              <a:t>d</a:t>
            </a:r>
            <a:r>
              <a:rPr lang="en-US" altLang="zh-CN" sz="1800" baseline="-25000" dirty="0" smtClean="0">
                <a:latin typeface="楷体" panose="02010609060101010101" pitchFamily="49" charset="-122"/>
                <a:ea typeface="楷体" panose="02010609060101010101" pitchFamily="49" charset="-122"/>
              </a:rPr>
              <a:t>1</a:t>
            </a:r>
            <a:r>
              <a:rPr lang="en-US" altLang="zh-CN" sz="1800" dirty="0" smtClean="0">
                <a:latin typeface="楷体" panose="02010609060101010101" pitchFamily="49" charset="-122"/>
                <a:ea typeface="楷体" panose="02010609060101010101" pitchFamily="49" charset="-122"/>
              </a:rPr>
              <a:t>,d</a:t>
            </a:r>
            <a:r>
              <a:rPr lang="en-US" altLang="zh-CN" sz="1800" baseline="-25000" dirty="0" smtClean="0">
                <a:latin typeface="楷体" panose="02010609060101010101" pitchFamily="49" charset="-122"/>
                <a:ea typeface="楷体" panose="02010609060101010101" pitchFamily="49" charset="-122"/>
              </a:rPr>
              <a:t>2</a:t>
            </a:r>
            <a:r>
              <a:rPr lang="en-US" altLang="zh-CN" sz="1800" dirty="0" smtClean="0">
                <a:latin typeface="楷体" panose="02010609060101010101" pitchFamily="49" charset="-122"/>
                <a:ea typeface="楷体" panose="02010609060101010101" pitchFamily="49" charset="-122"/>
              </a:rPr>
              <a:t>..d</a:t>
            </a:r>
            <a:r>
              <a:rPr lang="en-US" altLang="zh-CN" sz="1800" baseline="-25000" dirty="0" smtClean="0">
                <a:latin typeface="楷体" panose="02010609060101010101" pitchFamily="49" charset="-122"/>
                <a:ea typeface="楷体" panose="02010609060101010101" pitchFamily="49" charset="-122"/>
              </a:rPr>
              <a:t>m</a:t>
            </a:r>
            <a:r>
              <a:rPr lang="zh-CN" altLang="en-US" sz="1800" dirty="0" smtClean="0">
                <a:latin typeface="楷体" panose="02010609060101010101" pitchFamily="49" charset="-122"/>
                <a:ea typeface="楷体" panose="02010609060101010101" pitchFamily="49" charset="-122"/>
              </a:rPr>
              <a:t>；</a:t>
            </a:r>
            <a:endParaRPr lang="en-US" altLang="zh-CN" sz="1800" dirty="0" smtClean="0">
              <a:latin typeface="楷体" panose="02010609060101010101" pitchFamily="49" charset="-122"/>
              <a:ea typeface="楷体" panose="02010609060101010101" pitchFamily="49" charset="-122"/>
            </a:endParaRPr>
          </a:p>
          <a:p>
            <a:r>
              <a:rPr lang="zh-CN" altLang="en-US" sz="1800" dirty="0" smtClean="0">
                <a:latin typeface="楷体" panose="02010609060101010101" pitchFamily="49" charset="-122"/>
                <a:ea typeface="楷体" panose="02010609060101010101" pitchFamily="49" charset="-122"/>
              </a:rPr>
              <a:t>再分别构造一下树：</a:t>
            </a:r>
            <a:r>
              <a:rPr lang="en-US" altLang="zh-CN" sz="1800" dirty="0" smtClean="0">
                <a:latin typeface="楷体" panose="02010609060101010101" pitchFamily="49" charset="-122"/>
                <a:ea typeface="楷体" panose="02010609060101010101" pitchFamily="49" charset="-122"/>
              </a:rPr>
              <a:t>ID3(R-{D},C,S</a:t>
            </a:r>
            <a:r>
              <a:rPr lang="en-US" altLang="zh-CN" sz="1800" baseline="-25000" dirty="0" smtClean="0">
                <a:latin typeface="楷体" panose="02010609060101010101" pitchFamily="49" charset="-122"/>
                <a:ea typeface="楷体" panose="02010609060101010101" pitchFamily="49" charset="-122"/>
              </a:rPr>
              <a:t>1</a:t>
            </a:r>
            <a:r>
              <a:rPr lang="en-US" altLang="zh-CN" sz="1800" dirty="0" smtClean="0">
                <a:latin typeface="楷体" panose="02010609060101010101" pitchFamily="49" charset="-122"/>
                <a:ea typeface="楷体" panose="02010609060101010101" pitchFamily="49" charset="-122"/>
              </a:rPr>
              <a:t>),ID3(R-{D},C,S</a:t>
            </a:r>
            <a:r>
              <a:rPr lang="en-US" altLang="zh-CN" sz="1800" baseline="-25000" dirty="0" smtClean="0">
                <a:latin typeface="楷体" panose="02010609060101010101" pitchFamily="49" charset="-122"/>
                <a:ea typeface="楷体" panose="02010609060101010101" pitchFamily="49" charset="-122"/>
              </a:rPr>
              <a:t>2</a:t>
            </a:r>
            <a:r>
              <a:rPr lang="en-US" altLang="zh-CN" sz="1800" dirty="0" smtClean="0">
                <a:latin typeface="楷体" panose="02010609060101010101" pitchFamily="49" charset="-122"/>
                <a:ea typeface="楷体" panose="02010609060101010101" pitchFamily="49" charset="-122"/>
              </a:rPr>
              <a:t>)……ID3(R-{D},</a:t>
            </a:r>
            <a:r>
              <a:rPr lang="en-US" altLang="zh-CN" sz="1800" dirty="0" err="1" smtClean="0">
                <a:latin typeface="楷体" panose="02010609060101010101" pitchFamily="49" charset="-122"/>
                <a:ea typeface="楷体" panose="02010609060101010101" pitchFamily="49" charset="-122"/>
              </a:rPr>
              <a:t>C,S</a:t>
            </a:r>
            <a:r>
              <a:rPr lang="en-US" altLang="zh-CN" sz="1800" baseline="-25000" dirty="0" err="1" smtClean="0">
                <a:latin typeface="楷体" panose="02010609060101010101" pitchFamily="49" charset="-122"/>
                <a:ea typeface="楷体" panose="02010609060101010101" pitchFamily="49" charset="-122"/>
              </a:rPr>
              <a:t>m</a:t>
            </a:r>
            <a:r>
              <a:rPr lang="en-US" altLang="zh-CN" sz="1800" dirty="0" smtClean="0">
                <a:latin typeface="楷体" panose="02010609060101010101" pitchFamily="49" charset="-122"/>
                <a:ea typeface="楷体" panose="02010609060101010101" pitchFamily="49" charset="-122"/>
              </a:rPr>
              <a:t>);</a:t>
            </a:r>
          </a:p>
          <a:p>
            <a:r>
              <a:rPr lang="en-US" altLang="zh-CN" sz="1800" dirty="0" smtClean="0">
                <a:latin typeface="楷体" panose="02010609060101010101" pitchFamily="49" charset="-122"/>
                <a:ea typeface="楷体" panose="02010609060101010101" pitchFamily="49" charset="-122"/>
              </a:rPr>
              <a:t>End ID3</a:t>
            </a:r>
            <a:endParaRPr lang="zh-CN" altLang="en-US" sz="1800" dirty="0">
              <a:latin typeface="楷体" panose="02010609060101010101" pitchFamily="49" charset="-122"/>
              <a:ea typeface="楷体" panose="02010609060101010101" pitchFamily="49" charset="-122"/>
            </a:endParaRPr>
          </a:p>
        </p:txBody>
      </p:sp>
      <p:sp>
        <p:nvSpPr>
          <p:cNvPr id="3" name="矩形 2"/>
          <p:cNvSpPr/>
          <p:nvPr/>
        </p:nvSpPr>
        <p:spPr bwMode="auto">
          <a:xfrm>
            <a:off x="264604" y="2564904"/>
            <a:ext cx="8663880" cy="38884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charset="0"/>
              <a:ea typeface="宋体"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11560" y="4077072"/>
            <a:ext cx="8001000" cy="2381250"/>
          </a:xfrm>
          <a:prstGeom prst="rect">
            <a:avLst/>
          </a:prstGeom>
        </p:spPr>
      </p:pic>
      <p:sp>
        <p:nvSpPr>
          <p:cNvPr id="30722" name="Rectangle 2"/>
          <p:cNvSpPr>
            <a:spLocks noGrp="1" noChangeArrowheads="1"/>
          </p:cNvSpPr>
          <p:nvPr>
            <p:ph type="title"/>
          </p:nvPr>
        </p:nvSpPr>
        <p:spPr>
          <a:xfrm>
            <a:off x="228600" y="381000"/>
            <a:ext cx="82296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决策树基本算法（续十五）</a:t>
            </a:r>
          </a:p>
        </p:txBody>
      </p:sp>
      <p:sp>
        <p:nvSpPr>
          <p:cNvPr id="3" name="文本框 2"/>
          <p:cNvSpPr txBox="1"/>
          <p:nvPr/>
        </p:nvSpPr>
        <p:spPr>
          <a:xfrm>
            <a:off x="228600" y="1196752"/>
            <a:ext cx="8735888" cy="1323439"/>
          </a:xfrm>
          <a:prstGeom prst="rect">
            <a:avLst/>
          </a:prstGeom>
          <a:noFill/>
        </p:spPr>
        <p:txBody>
          <a:bodyPr wrap="square" rtlCol="0">
            <a:spAutoFit/>
          </a:bodyPr>
          <a:lstStyle/>
          <a:p>
            <a:r>
              <a:rPr lang="en-US" altLang="zh-CN" sz="2000" dirty="0" smtClean="0"/>
              <a:t>6</a:t>
            </a:r>
            <a:r>
              <a:rPr lang="zh-CN" altLang="en-US" sz="2000" dirty="0" smtClean="0"/>
              <a:t>）举例</a:t>
            </a:r>
            <a:endParaRPr lang="en-US" altLang="zh-CN" sz="2000" dirty="0" smtClean="0"/>
          </a:p>
          <a:p>
            <a:r>
              <a:rPr lang="zh-CN" altLang="en-US" sz="2000" dirty="0" smtClean="0"/>
              <a:t>例：表</a:t>
            </a:r>
            <a:r>
              <a:rPr lang="en-US" altLang="zh-CN" sz="2000" dirty="0" smtClean="0"/>
              <a:t>7-1</a:t>
            </a:r>
            <a:r>
              <a:rPr lang="zh-CN" altLang="en-US" sz="2000" dirty="0" smtClean="0"/>
              <a:t>给出了取自</a:t>
            </a:r>
            <a:r>
              <a:rPr lang="en-US" altLang="zh-CN" sz="2000" dirty="0" err="1" smtClean="0"/>
              <a:t>AllElectronics</a:t>
            </a:r>
            <a:r>
              <a:rPr lang="zh-CN" altLang="en-US" sz="2000" dirty="0" smtClean="0"/>
              <a:t>顾客数据库元组训练集。类标号属性</a:t>
            </a:r>
            <a:r>
              <a:rPr lang="en-US" altLang="zh-CN" sz="2000" dirty="0" err="1" smtClean="0"/>
              <a:t>buys_computer</a:t>
            </a:r>
            <a:r>
              <a:rPr lang="zh-CN" altLang="en-US" sz="2000" dirty="0" smtClean="0"/>
              <a:t>有两个不同的值（</a:t>
            </a:r>
            <a:r>
              <a:rPr lang="en-US" altLang="zh-CN" sz="2000" dirty="0" err="1" smtClean="0"/>
              <a:t>yes,no</a:t>
            </a:r>
            <a:r>
              <a:rPr lang="zh-CN" altLang="en-US" sz="2000" dirty="0" smtClean="0"/>
              <a:t>）设类</a:t>
            </a:r>
            <a:r>
              <a:rPr lang="en-US" altLang="zh-CN" sz="2000" dirty="0" smtClean="0"/>
              <a:t>C</a:t>
            </a:r>
            <a:r>
              <a:rPr lang="en-US" altLang="zh-CN" sz="2000" baseline="-25000" dirty="0" smtClean="0"/>
              <a:t>1</a:t>
            </a:r>
            <a:r>
              <a:rPr lang="zh-CN" altLang="en-US" sz="2000" dirty="0" smtClean="0"/>
              <a:t>对应</a:t>
            </a:r>
            <a:r>
              <a:rPr lang="en-US" altLang="zh-CN" sz="2000" dirty="0" smtClean="0"/>
              <a:t>yes</a:t>
            </a:r>
            <a:r>
              <a:rPr lang="zh-CN" altLang="en-US" sz="2000" dirty="0" smtClean="0"/>
              <a:t>，而类</a:t>
            </a:r>
            <a:r>
              <a:rPr lang="en-US" altLang="zh-CN" sz="2000" dirty="0" smtClean="0"/>
              <a:t>C</a:t>
            </a:r>
            <a:r>
              <a:rPr lang="en-US" altLang="zh-CN" sz="2000" baseline="-25000" dirty="0" smtClean="0"/>
              <a:t>2</a:t>
            </a:r>
            <a:r>
              <a:rPr lang="zh-CN" altLang="en-US" sz="2000" dirty="0" smtClean="0"/>
              <a:t>对应</a:t>
            </a:r>
            <a:r>
              <a:rPr lang="en-US" altLang="zh-CN" sz="2000" dirty="0" smtClean="0"/>
              <a:t>no</a:t>
            </a:r>
            <a:r>
              <a:rPr lang="zh-CN" altLang="en-US" sz="2000" dirty="0" smtClean="0"/>
              <a:t>。类</a:t>
            </a:r>
            <a:r>
              <a:rPr lang="en-US" altLang="zh-CN" sz="2000" dirty="0" smtClean="0"/>
              <a:t>yes</a:t>
            </a:r>
            <a:r>
              <a:rPr lang="zh-CN" altLang="en-US" sz="2000" dirty="0" smtClean="0"/>
              <a:t>有</a:t>
            </a:r>
            <a:r>
              <a:rPr lang="en-US" altLang="zh-CN" sz="2000" dirty="0" smtClean="0"/>
              <a:t>9</a:t>
            </a:r>
            <a:r>
              <a:rPr lang="zh-CN" altLang="en-US" sz="2000" dirty="0" smtClean="0"/>
              <a:t>个样本，类</a:t>
            </a:r>
            <a:r>
              <a:rPr lang="en-US" altLang="zh-CN" sz="2000" dirty="0" smtClean="0"/>
              <a:t>no</a:t>
            </a:r>
            <a:r>
              <a:rPr lang="zh-CN" altLang="en-US" sz="2000" dirty="0" smtClean="0"/>
              <a:t>有</a:t>
            </a:r>
            <a:r>
              <a:rPr lang="en-US" altLang="zh-CN" sz="2000" dirty="0" smtClean="0"/>
              <a:t>5</a:t>
            </a:r>
            <a:r>
              <a:rPr lang="zh-CN" altLang="en-US" sz="2000" dirty="0" smtClean="0"/>
              <a:t>个样本。给定样本分类所需要的期望信息为：</a:t>
            </a:r>
            <a:endParaRPr lang="zh-CN" altLang="en-US" sz="2000" dirty="0"/>
          </a:p>
        </p:txBody>
      </p:sp>
      <p:pic>
        <p:nvPicPr>
          <p:cNvPr id="4" name="图片 3"/>
          <p:cNvPicPr>
            <a:picLocks noChangeAspect="1"/>
          </p:cNvPicPr>
          <p:nvPr/>
        </p:nvPicPr>
        <p:blipFill>
          <a:blip r:embed="rId3"/>
          <a:stretch>
            <a:fillRect/>
          </a:stretch>
        </p:blipFill>
        <p:spPr>
          <a:xfrm>
            <a:off x="576994" y="2411710"/>
            <a:ext cx="8039100" cy="245745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35496" y="1519464"/>
                <a:ext cx="9212968" cy="4682564"/>
              </a:xfrm>
              <a:prstGeom prst="rect">
                <a:avLst/>
              </a:prstGeom>
              <a:noFill/>
            </p:spPr>
            <p:txBody>
              <a:bodyPr wrap="square" rtlCol="0">
                <a:spAutoFit/>
              </a:bodyPr>
              <a:lstStyle/>
              <a:p>
                <a:r>
                  <a:rPr lang="en-US" altLang="zh-CN" sz="1800" dirty="0" smtClean="0"/>
                  <a:t>                  </a:t>
                </a:r>
              </a:p>
              <a:p>
                <a:r>
                  <a:rPr lang="en-US" altLang="zh-CN" sz="1800" dirty="0"/>
                  <a:t> </a:t>
                </a:r>
                <a:r>
                  <a:rPr lang="en-US" altLang="zh-CN" sz="1800" dirty="0" smtClean="0"/>
                  <a:t>                           I(s</a:t>
                </a:r>
                <a:r>
                  <a:rPr lang="en-US" altLang="zh-CN" sz="1800" baseline="-25000" dirty="0" smtClean="0"/>
                  <a:t>1</a:t>
                </a:r>
                <a:r>
                  <a:rPr lang="en-US" altLang="zh-CN" sz="1800" dirty="0" smtClean="0"/>
                  <a:t>,s</a:t>
                </a:r>
                <a:r>
                  <a:rPr lang="en-US" altLang="zh-CN" sz="1800" baseline="-25000" dirty="0" smtClean="0"/>
                  <a:t>2</a:t>
                </a:r>
                <a:r>
                  <a:rPr lang="en-US" altLang="zh-CN" sz="1800" dirty="0"/>
                  <a:t>)=I(9,5</a:t>
                </a:r>
                <a:r>
                  <a:rPr lang="en-US" altLang="zh-CN" sz="1800" dirty="0" smtClean="0"/>
                  <a:t>)=-9/14log</a:t>
                </a:r>
                <a:r>
                  <a:rPr lang="en-US" altLang="zh-CN" sz="1800" baseline="-25000" dirty="0" smtClean="0"/>
                  <a:t>2</a:t>
                </a:r>
                <a:r>
                  <a:rPr lang="en-US" altLang="zh-CN" sz="1800" dirty="0" smtClean="0"/>
                  <a:t>(9/14)-5/14log</a:t>
                </a:r>
                <a:r>
                  <a:rPr lang="en-US" altLang="zh-CN" sz="1800" baseline="-25000" dirty="0" smtClean="0"/>
                  <a:t>2</a:t>
                </a:r>
                <a:r>
                  <a:rPr lang="en-US" altLang="zh-CN" sz="1800" dirty="0" smtClean="0"/>
                  <a:t>(5/14)=0.940</a:t>
                </a:r>
                <a:endParaRPr lang="zh-CN" altLang="en-US" sz="1800" dirty="0"/>
              </a:p>
              <a:p>
                <a:endParaRPr lang="en-US" altLang="zh-CN" sz="1800" dirty="0" smtClean="0"/>
              </a:p>
              <a:p>
                <a:r>
                  <a:rPr lang="zh-CN" altLang="en-US" dirty="0" smtClean="0"/>
                  <a:t>下一步，需要计算每个属性</a:t>
                </a:r>
                <a:r>
                  <a:rPr lang="zh-CN" altLang="en-US" smtClean="0"/>
                  <a:t>的增益。</a:t>
                </a:r>
                <a:r>
                  <a:rPr lang="zh-CN" altLang="en-US" dirty="0" smtClean="0"/>
                  <a:t>从</a:t>
                </a:r>
                <a:r>
                  <a:rPr lang="en-US" altLang="zh-CN" dirty="0" smtClean="0"/>
                  <a:t>age</a:t>
                </a:r>
                <a:r>
                  <a:rPr lang="zh-CN" altLang="en-US" dirty="0" smtClean="0"/>
                  <a:t>开始。需要观察每个样本值的</a:t>
                </a:r>
                <a:r>
                  <a:rPr lang="en-US" altLang="zh-CN" dirty="0" smtClean="0"/>
                  <a:t>yes</a:t>
                </a:r>
                <a:r>
                  <a:rPr lang="zh-CN" altLang="en-US" dirty="0"/>
                  <a:t>和</a:t>
                </a:r>
                <a:r>
                  <a:rPr lang="en-US" altLang="zh-CN" dirty="0" smtClean="0"/>
                  <a:t>no</a:t>
                </a:r>
                <a:r>
                  <a:rPr lang="zh-CN" altLang="en-US" dirty="0" smtClean="0"/>
                  <a:t>分布。我们对每个分布计算期望信息。</a:t>
                </a:r>
                <a:endParaRPr lang="en-US" altLang="zh-CN" dirty="0" smtClean="0"/>
              </a:p>
              <a:p>
                <a:r>
                  <a:rPr lang="en-US" altLang="zh-CN" dirty="0" smtClean="0"/>
                  <a:t>1)age &lt;= 30 :       s</a:t>
                </a:r>
                <a:r>
                  <a:rPr lang="en-US" altLang="zh-CN" baseline="-25000" dirty="0" smtClean="0"/>
                  <a:t>11</a:t>
                </a:r>
                <a:r>
                  <a:rPr lang="en-US" altLang="zh-CN" dirty="0" smtClean="0"/>
                  <a:t>=2   s</a:t>
                </a:r>
                <a:r>
                  <a:rPr lang="en-US" altLang="zh-CN" baseline="-25000" dirty="0" smtClean="0"/>
                  <a:t>21</a:t>
                </a:r>
                <a:r>
                  <a:rPr lang="en-US" altLang="zh-CN" dirty="0" smtClean="0"/>
                  <a:t>=3    </a:t>
                </a:r>
                <a:r>
                  <a:rPr lang="en-US" altLang="zh-CN" sz="2000" dirty="0" smtClean="0"/>
                  <a:t>I(s</a:t>
                </a:r>
                <a:r>
                  <a:rPr lang="en-US" altLang="zh-CN" sz="2000" baseline="-25000" dirty="0" smtClean="0"/>
                  <a:t>11</a:t>
                </a:r>
                <a:r>
                  <a:rPr lang="en-US" altLang="zh-CN" sz="2000" dirty="0" smtClean="0"/>
                  <a:t>,s</a:t>
                </a:r>
                <a:r>
                  <a:rPr lang="en-US" altLang="zh-CN" sz="2000" baseline="-25000" dirty="0" smtClean="0"/>
                  <a:t>21</a:t>
                </a:r>
                <a:r>
                  <a:rPr lang="en-US" altLang="zh-CN" sz="2000" dirty="0" smtClean="0"/>
                  <a:t>)=-2/5log</a:t>
                </a:r>
                <a:r>
                  <a:rPr lang="en-US" altLang="zh-CN" sz="2000" baseline="-25000" dirty="0"/>
                  <a:t>2 </a:t>
                </a:r>
                <a:r>
                  <a:rPr lang="en-US" altLang="zh-CN" sz="2000" dirty="0" smtClean="0"/>
                  <a:t>(2/5)-3/5log</a:t>
                </a:r>
                <a:r>
                  <a:rPr lang="en-US" altLang="zh-CN" sz="2000" baseline="-25000" dirty="0"/>
                  <a:t>2 </a:t>
                </a:r>
                <a:r>
                  <a:rPr lang="en-US" altLang="zh-CN" sz="2000" dirty="0" smtClean="0"/>
                  <a:t>(3/5)=0.971</a:t>
                </a:r>
              </a:p>
              <a:p>
                <a:r>
                  <a:rPr lang="en-US" altLang="zh-CN" dirty="0" smtClean="0"/>
                  <a:t>2)age =31…..40: s</a:t>
                </a:r>
                <a:r>
                  <a:rPr lang="en-US" altLang="zh-CN" baseline="-25000" dirty="0" smtClean="0"/>
                  <a:t>12</a:t>
                </a:r>
                <a:r>
                  <a:rPr lang="en-US" altLang="zh-CN" dirty="0" smtClean="0"/>
                  <a:t>=4   s</a:t>
                </a:r>
                <a:r>
                  <a:rPr lang="en-US" altLang="zh-CN" baseline="-25000" dirty="0" smtClean="0"/>
                  <a:t>22</a:t>
                </a:r>
                <a:r>
                  <a:rPr lang="en-US" altLang="zh-CN" dirty="0" smtClean="0"/>
                  <a:t>=0    I(s</a:t>
                </a:r>
                <a:r>
                  <a:rPr lang="en-US" altLang="zh-CN" baseline="-25000" dirty="0" smtClean="0"/>
                  <a:t>12</a:t>
                </a:r>
                <a:r>
                  <a:rPr lang="en-US" altLang="zh-CN" dirty="0" smtClean="0"/>
                  <a:t>,s</a:t>
                </a:r>
                <a:r>
                  <a:rPr lang="en-US" altLang="zh-CN" baseline="-25000" dirty="0" smtClean="0"/>
                  <a:t>22</a:t>
                </a:r>
                <a:r>
                  <a:rPr lang="en-US" altLang="zh-CN" dirty="0" smtClean="0"/>
                  <a:t>)=0</a:t>
                </a:r>
              </a:p>
              <a:p>
                <a:r>
                  <a:rPr lang="en-US" altLang="zh-CN" dirty="0" smtClean="0"/>
                  <a:t>2)age&gt;40:            s</a:t>
                </a:r>
                <a:r>
                  <a:rPr lang="en-US" altLang="zh-CN" baseline="-25000" dirty="0" smtClean="0"/>
                  <a:t>13</a:t>
                </a:r>
                <a:r>
                  <a:rPr lang="en-US" altLang="zh-CN" dirty="0" smtClean="0"/>
                  <a:t>=3   s</a:t>
                </a:r>
                <a:r>
                  <a:rPr lang="en-US" altLang="zh-CN" baseline="-25000" dirty="0" smtClean="0"/>
                  <a:t>32</a:t>
                </a:r>
                <a:r>
                  <a:rPr lang="en-US" altLang="zh-CN" dirty="0" smtClean="0"/>
                  <a:t>=2    I(s</a:t>
                </a:r>
                <a:r>
                  <a:rPr lang="en-US" altLang="zh-CN" baseline="-25000" dirty="0" smtClean="0"/>
                  <a:t>13</a:t>
                </a:r>
                <a:r>
                  <a:rPr lang="en-US" altLang="zh-CN" dirty="0" smtClean="0"/>
                  <a:t>,s</a:t>
                </a:r>
                <a:r>
                  <a:rPr lang="en-US" altLang="zh-CN" baseline="-25000" dirty="0" smtClean="0"/>
                  <a:t>23</a:t>
                </a:r>
                <a:r>
                  <a:rPr lang="en-US" altLang="zh-CN" dirty="0" smtClean="0"/>
                  <a:t>)=0.971</a:t>
                </a:r>
              </a:p>
              <a:p>
                <a:r>
                  <a:rPr lang="zh-CN" altLang="en-US" dirty="0" smtClean="0"/>
                  <a:t>如果样本</a:t>
                </a:r>
                <a:r>
                  <a:rPr lang="en-US" altLang="zh-CN" dirty="0" smtClean="0"/>
                  <a:t>age</a:t>
                </a:r>
                <a:r>
                  <a:rPr lang="zh-CN" altLang="en-US" dirty="0" smtClean="0"/>
                  <a:t>划分，对一个给定的样本分类所需的期望信息为：</a:t>
                </a:r>
                <a:endParaRPr lang="en-US" altLang="zh-CN" dirty="0" smtClean="0"/>
              </a:p>
              <a:p>
                <a:r>
                  <a:rPr lang="en-US" altLang="zh-CN" dirty="0" smtClean="0"/>
                  <a:t>E(age)=</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5</m:t>
                        </m:r>
                      </m:num>
                      <m:den>
                        <m:r>
                          <a:rPr lang="en-US" altLang="zh-CN" b="0" i="1" smtClean="0">
                            <a:latin typeface="Cambria Math" panose="02040503050406030204" pitchFamily="18" charset="0"/>
                          </a:rPr>
                          <m:t>14</m:t>
                        </m:r>
                      </m:den>
                    </m:f>
                  </m:oMath>
                </a14:m>
                <a:r>
                  <a:rPr lang="en-US" altLang="zh-CN" dirty="0" smtClean="0"/>
                  <a:t> I(s</a:t>
                </a:r>
                <a:r>
                  <a:rPr lang="en-US" altLang="zh-CN" baseline="-25000" dirty="0" smtClean="0"/>
                  <a:t>11</a:t>
                </a:r>
                <a:r>
                  <a:rPr lang="en-US" altLang="zh-CN" dirty="0" smtClean="0"/>
                  <a:t>,s</a:t>
                </a:r>
                <a:r>
                  <a:rPr lang="en-US" altLang="zh-CN" baseline="-25000" dirty="0" smtClean="0"/>
                  <a:t>21</a:t>
                </a:r>
                <a:r>
                  <a:rPr lang="en-US" altLang="zh-CN" dirty="0" smtClean="0"/>
                  <a:t>)+</a:t>
                </a:r>
                <a14:m>
                  <m:oMath xmlns:m="http://schemas.openxmlformats.org/officeDocument/2006/math">
                    <m:f>
                      <m:fPr>
                        <m:ctrlPr>
                          <a:rPr lang="en-US" altLang="zh-CN" i="1">
                            <a:latin typeface="Cambria Math" panose="02040503050406030204" pitchFamily="18" charset="0"/>
                          </a:rPr>
                        </m:ctrlPr>
                      </m:fPr>
                      <m:num>
                        <m:r>
                          <a:rPr lang="en-US" altLang="zh-CN" b="0" i="1" smtClean="0">
                            <a:latin typeface="Cambria Math" panose="02040503050406030204" pitchFamily="18" charset="0"/>
                          </a:rPr>
                          <m:t>4</m:t>
                        </m:r>
                      </m:num>
                      <m:den>
                        <m:r>
                          <a:rPr lang="en-US" altLang="zh-CN" i="1">
                            <a:latin typeface="Cambria Math" panose="02040503050406030204" pitchFamily="18" charset="0"/>
                          </a:rPr>
                          <m:t>14</m:t>
                        </m:r>
                      </m:den>
                    </m:f>
                  </m:oMath>
                </a14:m>
                <a:r>
                  <a:rPr lang="en-US" altLang="zh-CN" dirty="0" smtClean="0"/>
                  <a:t>I(s</a:t>
                </a:r>
                <a:r>
                  <a:rPr lang="en-US" altLang="zh-CN" baseline="-25000" dirty="0" smtClean="0"/>
                  <a:t>12</a:t>
                </a:r>
                <a:r>
                  <a:rPr lang="en-US" altLang="zh-CN" dirty="0" smtClean="0"/>
                  <a:t>,s</a:t>
                </a:r>
                <a:r>
                  <a:rPr lang="en-US" altLang="zh-CN" baseline="-25000" dirty="0" smtClean="0"/>
                  <a:t>22</a:t>
                </a:r>
                <a:r>
                  <a:rPr lang="en-US" altLang="zh-CN" dirty="0" smtClean="0"/>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5</m:t>
                        </m:r>
                      </m:num>
                      <m:den>
                        <m:r>
                          <a:rPr lang="en-US" altLang="zh-CN" i="1">
                            <a:latin typeface="Cambria Math" panose="02040503050406030204" pitchFamily="18" charset="0"/>
                          </a:rPr>
                          <m:t>14</m:t>
                        </m:r>
                      </m:den>
                    </m:f>
                  </m:oMath>
                </a14:m>
                <a:r>
                  <a:rPr lang="en-US" altLang="zh-CN" dirty="0" smtClean="0"/>
                  <a:t>I(s</a:t>
                </a:r>
                <a:r>
                  <a:rPr lang="en-US" altLang="zh-CN" baseline="-25000" dirty="0" smtClean="0"/>
                  <a:t>13</a:t>
                </a:r>
                <a:r>
                  <a:rPr lang="en-US" altLang="zh-CN" dirty="0" smtClean="0"/>
                  <a:t>,s</a:t>
                </a:r>
                <a:r>
                  <a:rPr lang="en-US" altLang="zh-CN" baseline="-25000" dirty="0" smtClean="0"/>
                  <a:t>23</a:t>
                </a:r>
                <a:r>
                  <a:rPr lang="en-US" altLang="zh-CN" dirty="0" smtClean="0"/>
                  <a:t>)=0.694</a:t>
                </a:r>
              </a:p>
              <a:p>
                <a:r>
                  <a:rPr lang="zh-CN" altLang="en-US" dirty="0" smtClean="0"/>
                  <a:t>因此这种划分的信息增益为：</a:t>
                </a:r>
                <a:endParaRPr lang="en-US" altLang="zh-CN" dirty="0" smtClean="0"/>
              </a:p>
              <a:p>
                <a:r>
                  <a:rPr lang="en-US" altLang="zh-CN" dirty="0" smtClean="0"/>
                  <a:t>Gain(age)=I(s</a:t>
                </a:r>
                <a:r>
                  <a:rPr lang="en-US" altLang="zh-CN" baseline="-25000" dirty="0" smtClean="0"/>
                  <a:t>1</a:t>
                </a:r>
                <a:r>
                  <a:rPr lang="en-US" altLang="zh-CN" dirty="0" smtClean="0"/>
                  <a:t>,s</a:t>
                </a:r>
                <a:r>
                  <a:rPr lang="en-US" altLang="zh-CN" baseline="-25000" dirty="0" smtClean="0"/>
                  <a:t>2</a:t>
                </a:r>
                <a:r>
                  <a:rPr lang="en-US" altLang="zh-CN" dirty="0" smtClean="0"/>
                  <a:t>)-E(age)=0.246</a:t>
                </a:r>
              </a:p>
              <a:p>
                <a:endParaRPr lang="zh-CN" altLang="en-US" sz="1800" dirty="0"/>
              </a:p>
            </p:txBody>
          </p:sp>
        </mc:Choice>
        <mc:Fallback xmlns="">
          <p:sp>
            <p:nvSpPr>
              <p:cNvPr id="4" name="文本框 3"/>
              <p:cNvSpPr txBox="1">
                <a:spLocks noRot="1" noChangeAspect="1" noMove="1" noResize="1" noEditPoints="1" noAdjustHandles="1" noChangeArrowheads="1" noChangeShapeType="1" noTextEdit="1"/>
              </p:cNvSpPr>
              <p:nvPr/>
            </p:nvSpPr>
            <p:spPr>
              <a:xfrm>
                <a:off x="35496" y="1519464"/>
                <a:ext cx="9212968" cy="4682564"/>
              </a:xfrm>
              <a:prstGeom prst="rect">
                <a:avLst/>
              </a:prstGeom>
              <a:blipFill>
                <a:blip r:embed="rId2"/>
                <a:stretch>
                  <a:fillRect l="-1059" r="-199"/>
                </a:stretch>
              </a:blipFill>
            </p:spPr>
            <p:txBody>
              <a:bodyPr/>
              <a:lstStyle/>
              <a:p>
                <a:r>
                  <a:rPr lang="zh-CN" altLang="en-US">
                    <a:noFill/>
                  </a:rPr>
                  <a:t> </a:t>
                </a:r>
              </a:p>
            </p:txBody>
          </p:sp>
        </mc:Fallback>
      </mc:AlternateContent>
      <p:sp>
        <p:nvSpPr>
          <p:cNvPr id="2" name="矩形 1"/>
          <p:cNvSpPr/>
          <p:nvPr/>
        </p:nvSpPr>
        <p:spPr>
          <a:xfrm>
            <a:off x="395536" y="548680"/>
            <a:ext cx="6474849" cy="646331"/>
          </a:xfrm>
          <a:prstGeom prst="rect">
            <a:avLst/>
          </a:prstGeom>
        </p:spPr>
        <p:txBody>
          <a:bodyPr wrap="none">
            <a:spAutoFit/>
          </a:bodyPr>
          <a:lstStyle/>
          <a:p>
            <a:r>
              <a:rPr lang="en-US" altLang="zh-CN" sz="3600" b="1" dirty="0">
                <a:solidFill>
                  <a:srgbClr val="FF0000"/>
                </a:solidFill>
              </a:rPr>
              <a:t>4-3 </a:t>
            </a:r>
            <a:r>
              <a:rPr lang="zh-CN" altLang="en-US" sz="3600" b="1" dirty="0">
                <a:solidFill>
                  <a:srgbClr val="FF0000"/>
                </a:solidFill>
              </a:rPr>
              <a:t>决策树基本算法（</a:t>
            </a:r>
            <a:r>
              <a:rPr lang="zh-CN" altLang="en-US" sz="3600" b="1" dirty="0" smtClean="0">
                <a:solidFill>
                  <a:srgbClr val="FF0000"/>
                </a:solidFill>
              </a:rPr>
              <a:t>续十六）</a:t>
            </a:r>
            <a:endParaRPr lang="zh-CN" altLang="en-US" sz="3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04800" y="381000"/>
            <a:ext cx="8153400" cy="762000"/>
          </a:xfrm>
        </p:spPr>
        <p:txBody>
          <a:bodyPr/>
          <a:lstStyle/>
          <a:p>
            <a:pPr algn="l" eaLnBrk="1" hangingPunct="1"/>
            <a:r>
              <a:rPr lang="zh-CN" altLang="en-US" sz="3600" smtClean="0">
                <a:solidFill>
                  <a:srgbClr val="FF0000"/>
                </a:solidFill>
              </a:rPr>
              <a:t>补充：关于分类的知识（续一）</a:t>
            </a:r>
          </a:p>
        </p:txBody>
      </p:sp>
      <p:sp>
        <p:nvSpPr>
          <p:cNvPr id="6147" name="文本框 1"/>
          <p:cNvSpPr txBox="1">
            <a:spLocks noChangeArrowheads="1"/>
          </p:cNvSpPr>
          <p:nvPr/>
        </p:nvSpPr>
        <p:spPr bwMode="auto">
          <a:xfrm>
            <a:off x="251520" y="1340768"/>
            <a:ext cx="8515350" cy="5008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1800" b="1" dirty="0"/>
              <a:t>►</a:t>
            </a:r>
            <a:r>
              <a:rPr lang="zh-CN" altLang="en-US" sz="2400" b="1" dirty="0" smtClean="0"/>
              <a:t>分类</a:t>
            </a:r>
            <a:r>
              <a:rPr lang="zh-CN" altLang="en-US" sz="2400" b="1" dirty="0"/>
              <a:t>可描述为</a:t>
            </a:r>
            <a:r>
              <a:rPr lang="zh-CN" altLang="en-US" sz="2400" dirty="0"/>
              <a:t>：给定一训练数据的</a:t>
            </a:r>
            <a:r>
              <a:rPr lang="zh-CN" altLang="en-US" sz="2400" dirty="0" smtClean="0"/>
              <a:t>集合</a:t>
            </a:r>
            <a:r>
              <a:rPr lang="en-US" altLang="zh-CN" sz="2400" dirty="0" smtClean="0"/>
              <a:t>D</a:t>
            </a:r>
            <a:r>
              <a:rPr lang="zh-CN" altLang="en-US" sz="2400" dirty="0" smtClean="0"/>
              <a:t>（</a:t>
            </a:r>
            <a:r>
              <a:rPr lang="zh-CN" altLang="en-US" sz="2400" dirty="0"/>
              <a:t>简称为训练集或训练数据库</a:t>
            </a:r>
            <a:r>
              <a:rPr lang="zh-CN" altLang="en-US" sz="2400" dirty="0" smtClean="0"/>
              <a:t>），</a:t>
            </a:r>
            <a:r>
              <a:rPr lang="en-US" altLang="zh-CN" sz="2400" dirty="0" smtClean="0"/>
              <a:t>D</a:t>
            </a:r>
            <a:r>
              <a:rPr lang="zh-CN" altLang="en-US" sz="2400" dirty="0" smtClean="0"/>
              <a:t>中</a:t>
            </a:r>
            <a:r>
              <a:rPr lang="zh-CN" altLang="en-US" sz="2400" dirty="0"/>
              <a:t>的元素由若干个属性描述。在所有属性中有且仅有一个属性作为类别属性。属性集合</a:t>
            </a:r>
            <a:r>
              <a:rPr lang="zh-CN" altLang="en-US" sz="2400" dirty="0" smtClean="0"/>
              <a:t>用</a:t>
            </a:r>
            <a:r>
              <a:rPr lang="zh-CN" altLang="en-US" sz="2400" dirty="0"/>
              <a:t>向</a:t>
            </a:r>
            <a:r>
              <a:rPr lang="zh-CN" altLang="en-US" sz="2400" dirty="0" smtClean="0"/>
              <a:t>量</a:t>
            </a:r>
            <a:r>
              <a:rPr lang="en-US" altLang="zh-CN" sz="2400" dirty="0"/>
              <a:t>X=(X</a:t>
            </a:r>
            <a:r>
              <a:rPr lang="en-US" altLang="zh-CN" sz="2400" baseline="-25000" dirty="0"/>
              <a:t>1</a:t>
            </a:r>
            <a:r>
              <a:rPr lang="en-US" altLang="zh-CN" sz="2400" dirty="0"/>
              <a:t>,X</a:t>
            </a:r>
            <a:r>
              <a:rPr lang="en-US" altLang="zh-CN" sz="2400" baseline="-25000" dirty="0"/>
              <a:t>2</a:t>
            </a:r>
            <a:r>
              <a:rPr lang="en-US" altLang="zh-CN" sz="2400" dirty="0"/>
              <a:t>….</a:t>
            </a:r>
            <a:r>
              <a:rPr lang="en-US" altLang="zh-CN" sz="2400" dirty="0" err="1"/>
              <a:t>X</a:t>
            </a:r>
            <a:r>
              <a:rPr lang="en-US" altLang="zh-CN" sz="2400" baseline="-25000" dirty="0" err="1"/>
              <a:t>n</a:t>
            </a:r>
            <a:r>
              <a:rPr lang="en-US" altLang="zh-CN" sz="2400" dirty="0"/>
              <a:t>)</a:t>
            </a:r>
            <a:r>
              <a:rPr lang="zh-CN" altLang="en-US" sz="2400" dirty="0"/>
              <a:t>表示，其中</a:t>
            </a:r>
            <a:r>
              <a:rPr lang="en-US" altLang="zh-CN" sz="2400" dirty="0"/>
              <a:t>X</a:t>
            </a:r>
            <a:r>
              <a:rPr lang="en-US" altLang="zh-CN" sz="2400" baseline="-25000" dirty="0"/>
              <a:t>i</a:t>
            </a:r>
            <a:r>
              <a:rPr lang="zh-CN" altLang="en-US" sz="2400" dirty="0"/>
              <a:t>对应各非类别属性，可以具有不同的值域，即对于任一属性</a:t>
            </a:r>
            <a:r>
              <a:rPr lang="en-US" altLang="zh-CN" sz="2400" dirty="0"/>
              <a:t>X</a:t>
            </a:r>
            <a:r>
              <a:rPr lang="en-US" altLang="zh-CN" sz="2400" baseline="-25000" dirty="0"/>
              <a:t>i</a:t>
            </a:r>
            <a:r>
              <a:rPr lang="en-US" altLang="zh-CN" sz="2400" dirty="0"/>
              <a:t>={x</a:t>
            </a:r>
            <a:r>
              <a:rPr lang="en-US" altLang="zh-CN" sz="2400" baseline="-25000" dirty="0"/>
              <a:t>1</a:t>
            </a:r>
            <a:r>
              <a:rPr lang="en-US" altLang="zh-CN" sz="2400" dirty="0"/>
              <a:t>,….</a:t>
            </a:r>
            <a:r>
              <a:rPr lang="en-US" altLang="zh-CN" sz="2400" dirty="0" err="1"/>
              <a:t>x</a:t>
            </a:r>
            <a:r>
              <a:rPr lang="en-US" altLang="zh-CN" sz="2400" baseline="-25000" dirty="0" err="1"/>
              <a:t>mi</a:t>
            </a:r>
            <a:r>
              <a:rPr lang="en-US" altLang="zh-CN" sz="2400" dirty="0"/>
              <a:t>},mi</a:t>
            </a:r>
            <a:r>
              <a:rPr lang="zh-CN" altLang="en-US" sz="2400" dirty="0"/>
              <a:t>随属性的不同而变化。当一属性值域为连续时，称为连续属性，否则为离散属性；用</a:t>
            </a:r>
            <a:r>
              <a:rPr lang="en-US" altLang="zh-CN" sz="2400" dirty="0"/>
              <a:t>C</a:t>
            </a:r>
            <a:r>
              <a:rPr lang="zh-CN" altLang="en-US" sz="2400" dirty="0"/>
              <a:t>表示类别属性，</a:t>
            </a:r>
            <a:r>
              <a:rPr lang="en-US" altLang="zh-CN" sz="2400" dirty="0"/>
              <a:t>C={c</a:t>
            </a:r>
            <a:r>
              <a:rPr lang="en-US" altLang="zh-CN" sz="2400" baseline="-25000" dirty="0"/>
              <a:t>1</a:t>
            </a:r>
            <a:r>
              <a:rPr lang="en-US" altLang="zh-CN" sz="2400" dirty="0"/>
              <a:t>,….</a:t>
            </a:r>
            <a:r>
              <a:rPr lang="en-US" altLang="zh-CN" sz="2400" dirty="0" err="1"/>
              <a:t>c</a:t>
            </a:r>
            <a:r>
              <a:rPr lang="en-US" altLang="zh-CN" sz="2400" baseline="-25000" dirty="0" err="1"/>
              <a:t>k</a:t>
            </a:r>
            <a:r>
              <a:rPr lang="en-US" altLang="zh-CN" sz="2400" dirty="0"/>
              <a:t>},</a:t>
            </a:r>
            <a:r>
              <a:rPr lang="zh-CN" altLang="en-US" sz="2400" dirty="0"/>
              <a:t>即数据集</a:t>
            </a:r>
            <a:r>
              <a:rPr lang="en-US" altLang="zh-CN" sz="2400" dirty="0"/>
              <a:t>K</a:t>
            </a:r>
            <a:r>
              <a:rPr lang="zh-CN" altLang="en-US" sz="2400" dirty="0"/>
              <a:t>个不同的类别。那么</a:t>
            </a:r>
            <a:r>
              <a:rPr lang="zh-CN" altLang="en-US" sz="2400" dirty="0" smtClean="0"/>
              <a:t>，</a:t>
            </a:r>
            <a:r>
              <a:rPr lang="en-US" altLang="zh-CN" sz="2400" dirty="0" smtClean="0"/>
              <a:t>D</a:t>
            </a:r>
            <a:r>
              <a:rPr lang="zh-CN" altLang="en-US" sz="2400" dirty="0" smtClean="0"/>
              <a:t>就</a:t>
            </a:r>
            <a:r>
              <a:rPr lang="zh-CN" altLang="en-US" sz="2400" dirty="0"/>
              <a:t>隐含地确定了一个</a:t>
            </a:r>
            <a:r>
              <a:rPr lang="zh-CN" altLang="en-US" sz="2400" dirty="0" smtClean="0"/>
              <a:t>从向量</a:t>
            </a:r>
            <a:r>
              <a:rPr lang="en-US" altLang="zh-CN" sz="2400" dirty="0"/>
              <a:t>X</a:t>
            </a:r>
            <a:r>
              <a:rPr lang="zh-CN" altLang="en-US" sz="2400" dirty="0"/>
              <a:t>到类别属性</a:t>
            </a:r>
            <a:r>
              <a:rPr lang="en-US" altLang="zh-CN" sz="2400" dirty="0"/>
              <a:t>C</a:t>
            </a:r>
            <a:r>
              <a:rPr lang="zh-CN" altLang="en-US" sz="2400" dirty="0"/>
              <a:t>的映射函数</a:t>
            </a:r>
            <a:r>
              <a:rPr lang="en-US" altLang="zh-CN" sz="2400" dirty="0"/>
              <a:t>H</a:t>
            </a:r>
            <a:r>
              <a:rPr lang="zh-CN" altLang="en-US" sz="2400" dirty="0"/>
              <a:t>：</a:t>
            </a:r>
            <a:r>
              <a:rPr lang="en-US" altLang="zh-CN" sz="2400" dirty="0"/>
              <a:t>f(X) → C,</a:t>
            </a:r>
            <a:r>
              <a:rPr lang="zh-CN" altLang="en-US" sz="2400" dirty="0"/>
              <a:t>分类的目的就是采用某种方法将该隐含函数</a:t>
            </a:r>
            <a:r>
              <a:rPr lang="en-US" altLang="zh-CN" sz="2400" dirty="0"/>
              <a:t>H</a:t>
            </a:r>
            <a:r>
              <a:rPr lang="zh-CN" altLang="en-US" sz="2400" dirty="0"/>
              <a:t>表示出来。</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28600" y="381000"/>
            <a:ext cx="8229600" cy="76200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charset="0"/>
                <a:ea typeface="宋体" pitchFamily="2" charset="-122"/>
              </a:defRPr>
            </a:lvl5pPr>
            <a:lvl6pPr marL="457200" algn="ctr" rtl="0" fontAlgn="base">
              <a:spcBef>
                <a:spcPct val="0"/>
              </a:spcBef>
              <a:spcAft>
                <a:spcPct val="0"/>
              </a:spcAft>
              <a:defRPr kumimoji="1" sz="4400">
                <a:solidFill>
                  <a:schemeClr val="tx2"/>
                </a:solidFill>
                <a:latin typeface="Times New Roman" charset="0"/>
                <a:ea typeface="宋体" pitchFamily="2" charset="-122"/>
              </a:defRPr>
            </a:lvl6pPr>
            <a:lvl7pPr marL="914400" algn="ctr" rtl="0" fontAlgn="base">
              <a:spcBef>
                <a:spcPct val="0"/>
              </a:spcBef>
              <a:spcAft>
                <a:spcPct val="0"/>
              </a:spcAft>
              <a:defRPr kumimoji="1" sz="4400">
                <a:solidFill>
                  <a:schemeClr val="tx2"/>
                </a:solidFill>
                <a:latin typeface="Times New Roman" charset="0"/>
                <a:ea typeface="宋体" pitchFamily="2" charset="-122"/>
              </a:defRPr>
            </a:lvl7pPr>
            <a:lvl8pPr marL="1371600" algn="ctr" rtl="0" fontAlgn="base">
              <a:spcBef>
                <a:spcPct val="0"/>
              </a:spcBef>
              <a:spcAft>
                <a:spcPct val="0"/>
              </a:spcAft>
              <a:defRPr kumimoji="1" sz="4400">
                <a:solidFill>
                  <a:schemeClr val="tx2"/>
                </a:solidFill>
                <a:latin typeface="Times New Roman" charset="0"/>
                <a:ea typeface="宋体" pitchFamily="2" charset="-122"/>
              </a:defRPr>
            </a:lvl8pPr>
            <a:lvl9pPr marL="1828800" algn="ctr" rtl="0" fontAlgn="base">
              <a:spcBef>
                <a:spcPct val="0"/>
              </a:spcBef>
              <a:spcAft>
                <a:spcPct val="0"/>
              </a:spcAft>
              <a:defRPr kumimoji="1" sz="4400">
                <a:solidFill>
                  <a:schemeClr val="tx2"/>
                </a:solidFill>
                <a:latin typeface="Times New Roman" charset="0"/>
                <a:ea typeface="宋体" pitchFamily="2" charset="-122"/>
              </a:defRPr>
            </a:lvl9pPr>
          </a:lstStyle>
          <a:p>
            <a:pPr algn="l" eaLnBrk="1" hangingPunct="1"/>
            <a:r>
              <a:rPr lang="en-US" altLang="zh-CN" sz="3600" b="1" kern="0" dirty="0" smtClean="0">
                <a:solidFill>
                  <a:srgbClr val="FF0000"/>
                </a:solidFill>
              </a:rPr>
              <a:t>4-3 </a:t>
            </a:r>
            <a:r>
              <a:rPr lang="zh-CN" altLang="en-US" sz="3600" b="1" kern="0" dirty="0" smtClean="0">
                <a:solidFill>
                  <a:srgbClr val="FF0000"/>
                </a:solidFill>
              </a:rPr>
              <a:t>决策树基本算法（续十七）</a:t>
            </a:r>
          </a:p>
        </p:txBody>
      </p:sp>
      <p:pic>
        <p:nvPicPr>
          <p:cNvPr id="2" name="图片 1"/>
          <p:cNvPicPr>
            <a:picLocks noChangeAspect="1"/>
          </p:cNvPicPr>
          <p:nvPr/>
        </p:nvPicPr>
        <p:blipFill>
          <a:blip r:embed="rId2"/>
          <a:stretch>
            <a:fillRect/>
          </a:stretch>
        </p:blipFill>
        <p:spPr>
          <a:xfrm>
            <a:off x="683568" y="1916832"/>
            <a:ext cx="7858125" cy="4581525"/>
          </a:xfrm>
          <a:prstGeom prst="rect">
            <a:avLst/>
          </a:prstGeom>
        </p:spPr>
      </p:pic>
      <p:sp>
        <p:nvSpPr>
          <p:cNvPr id="3" name="矩形 2"/>
          <p:cNvSpPr/>
          <p:nvPr/>
        </p:nvSpPr>
        <p:spPr>
          <a:xfrm>
            <a:off x="107504" y="1295326"/>
            <a:ext cx="8784976" cy="646331"/>
          </a:xfrm>
          <a:prstGeom prst="rect">
            <a:avLst/>
          </a:prstGeom>
        </p:spPr>
        <p:txBody>
          <a:bodyPr wrap="square">
            <a:spAutoFit/>
          </a:bodyPr>
          <a:lstStyle/>
          <a:p>
            <a:r>
              <a:rPr lang="zh-CN" altLang="en-US" sz="1800" dirty="0"/>
              <a:t>类似可以计算出</a:t>
            </a:r>
            <a:r>
              <a:rPr lang="en-US" altLang="zh-CN" sz="1800" dirty="0"/>
              <a:t>Gain(income)=0.029,Gain(student)=0.151,Gain(</a:t>
            </a:r>
            <a:r>
              <a:rPr lang="en-US" altLang="zh-CN" sz="1800" dirty="0" err="1"/>
              <a:t>credit_rating</a:t>
            </a:r>
            <a:r>
              <a:rPr lang="en-US" altLang="zh-CN" sz="1800" dirty="0"/>
              <a:t>)=0.048</a:t>
            </a:r>
            <a:r>
              <a:rPr lang="zh-CN" altLang="en-US" sz="1800" dirty="0"/>
              <a:t>由于</a:t>
            </a:r>
            <a:r>
              <a:rPr lang="en-US" altLang="zh-CN" sz="1800" dirty="0"/>
              <a:t>age</a:t>
            </a:r>
            <a:r>
              <a:rPr lang="zh-CN" altLang="en-US" sz="1800" dirty="0"/>
              <a:t>在属性中具有最高信息增益，它被选作测试属性。</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28600" y="381000"/>
            <a:ext cx="8229600" cy="76200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charset="0"/>
                <a:ea typeface="宋体" pitchFamily="2" charset="-122"/>
              </a:defRPr>
            </a:lvl5pPr>
            <a:lvl6pPr marL="457200" algn="ctr" rtl="0" fontAlgn="base">
              <a:spcBef>
                <a:spcPct val="0"/>
              </a:spcBef>
              <a:spcAft>
                <a:spcPct val="0"/>
              </a:spcAft>
              <a:defRPr kumimoji="1" sz="4400">
                <a:solidFill>
                  <a:schemeClr val="tx2"/>
                </a:solidFill>
                <a:latin typeface="Times New Roman" charset="0"/>
                <a:ea typeface="宋体" pitchFamily="2" charset="-122"/>
              </a:defRPr>
            </a:lvl6pPr>
            <a:lvl7pPr marL="914400" algn="ctr" rtl="0" fontAlgn="base">
              <a:spcBef>
                <a:spcPct val="0"/>
              </a:spcBef>
              <a:spcAft>
                <a:spcPct val="0"/>
              </a:spcAft>
              <a:defRPr kumimoji="1" sz="4400">
                <a:solidFill>
                  <a:schemeClr val="tx2"/>
                </a:solidFill>
                <a:latin typeface="Times New Roman" charset="0"/>
                <a:ea typeface="宋体" pitchFamily="2" charset="-122"/>
              </a:defRPr>
            </a:lvl7pPr>
            <a:lvl8pPr marL="1371600" algn="ctr" rtl="0" fontAlgn="base">
              <a:spcBef>
                <a:spcPct val="0"/>
              </a:spcBef>
              <a:spcAft>
                <a:spcPct val="0"/>
              </a:spcAft>
              <a:defRPr kumimoji="1" sz="4400">
                <a:solidFill>
                  <a:schemeClr val="tx2"/>
                </a:solidFill>
                <a:latin typeface="Times New Roman" charset="0"/>
                <a:ea typeface="宋体" pitchFamily="2" charset="-122"/>
              </a:defRPr>
            </a:lvl8pPr>
            <a:lvl9pPr marL="1828800" algn="ctr" rtl="0" fontAlgn="base">
              <a:spcBef>
                <a:spcPct val="0"/>
              </a:spcBef>
              <a:spcAft>
                <a:spcPct val="0"/>
              </a:spcAft>
              <a:defRPr kumimoji="1" sz="4400">
                <a:solidFill>
                  <a:schemeClr val="tx2"/>
                </a:solidFill>
                <a:latin typeface="Times New Roman" charset="0"/>
                <a:ea typeface="宋体" pitchFamily="2" charset="-122"/>
              </a:defRPr>
            </a:lvl9pPr>
          </a:lstStyle>
          <a:p>
            <a:pPr algn="l" eaLnBrk="1" hangingPunct="1"/>
            <a:r>
              <a:rPr lang="en-US" altLang="zh-CN" sz="3600" b="1" kern="0" dirty="0" smtClean="0">
                <a:solidFill>
                  <a:srgbClr val="FF0000"/>
                </a:solidFill>
              </a:rPr>
              <a:t>4-3 </a:t>
            </a:r>
            <a:r>
              <a:rPr lang="zh-CN" altLang="en-US" sz="3600" b="1" kern="0" dirty="0" smtClean="0">
                <a:solidFill>
                  <a:srgbClr val="FF0000"/>
                </a:solidFill>
              </a:rPr>
              <a:t>决策树基本算法（续十八）</a:t>
            </a:r>
          </a:p>
        </p:txBody>
      </p:sp>
      <p:sp>
        <p:nvSpPr>
          <p:cNvPr id="3" name="文本框 2"/>
          <p:cNvSpPr txBox="1"/>
          <p:nvPr/>
        </p:nvSpPr>
        <p:spPr>
          <a:xfrm>
            <a:off x="228600" y="1556792"/>
            <a:ext cx="8663880" cy="523220"/>
          </a:xfrm>
          <a:prstGeom prst="rect">
            <a:avLst/>
          </a:prstGeom>
          <a:noFill/>
        </p:spPr>
        <p:txBody>
          <a:bodyPr wrap="square" rtlCol="0">
            <a:spAutoFit/>
          </a:bodyPr>
          <a:lstStyle/>
          <a:p>
            <a:r>
              <a:rPr lang="zh-CN" altLang="en-US" sz="2800" dirty="0" smtClean="0"/>
              <a:t>最终的判定树如下图所示：</a:t>
            </a:r>
            <a:endParaRPr lang="zh-CN" altLang="en-US" sz="2800" dirty="0"/>
          </a:p>
        </p:txBody>
      </p:sp>
      <p:pic>
        <p:nvPicPr>
          <p:cNvPr id="5" name="图片 4"/>
          <p:cNvPicPr>
            <a:picLocks noChangeAspect="1"/>
          </p:cNvPicPr>
          <p:nvPr/>
        </p:nvPicPr>
        <p:blipFill>
          <a:blip r:embed="rId2"/>
          <a:stretch>
            <a:fillRect/>
          </a:stretch>
        </p:blipFill>
        <p:spPr>
          <a:xfrm>
            <a:off x="683568" y="2132856"/>
            <a:ext cx="7896225" cy="3952106"/>
          </a:xfrm>
          <a:prstGeom prst="rect">
            <a:avLst/>
          </a:prstGeom>
        </p:spPr>
      </p:pic>
    </p:spTree>
    <p:extLst>
      <p:ext uri="{BB962C8B-B14F-4D97-AF65-F5344CB8AC3E}">
        <p14:creationId xmlns:p14="http://schemas.microsoft.com/office/powerpoint/2010/main" val="9438934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04800" y="381000"/>
            <a:ext cx="81534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决策树基本算法（续十九）</a:t>
            </a:r>
          </a:p>
        </p:txBody>
      </p:sp>
      <p:sp>
        <p:nvSpPr>
          <p:cNvPr id="34819" name="Rectangle 3"/>
          <p:cNvSpPr>
            <a:spLocks noGrp="1" noChangeArrowheads="1"/>
          </p:cNvSpPr>
          <p:nvPr>
            <p:ph type="body" idx="1"/>
          </p:nvPr>
        </p:nvSpPr>
        <p:spPr>
          <a:xfrm>
            <a:off x="228600" y="1447800"/>
            <a:ext cx="8153400" cy="4789488"/>
          </a:xfrm>
        </p:spPr>
        <p:txBody>
          <a:bodyPr/>
          <a:lstStyle/>
          <a:p>
            <a:pPr eaLnBrk="1" hangingPunct="1">
              <a:lnSpc>
                <a:spcPct val="90000"/>
              </a:lnSpc>
              <a:buFontTx/>
              <a:buNone/>
            </a:pPr>
            <a:r>
              <a:rPr lang="en-US" altLang="zh-CN" sz="2800" b="1" dirty="0" smtClean="0"/>
              <a:t>3</a:t>
            </a:r>
            <a:r>
              <a:rPr lang="zh-CN" altLang="en-US" sz="2800" b="1" dirty="0" smtClean="0"/>
              <a:t>、剪枝</a:t>
            </a:r>
          </a:p>
          <a:p>
            <a:pPr eaLnBrk="1" hangingPunct="1">
              <a:lnSpc>
                <a:spcPct val="90000"/>
              </a:lnSpc>
              <a:buFontTx/>
              <a:buNone/>
            </a:pPr>
            <a:r>
              <a:rPr lang="en-US" altLang="zh-CN" sz="2000" dirty="0" smtClean="0"/>
              <a:t>1) </a:t>
            </a:r>
            <a:r>
              <a:rPr lang="zh-CN" altLang="en-US" sz="2000" dirty="0" smtClean="0"/>
              <a:t>剪枝的原因：过度匹配（将异常数据也进行分类了）、树太深。</a:t>
            </a:r>
          </a:p>
          <a:p>
            <a:pPr eaLnBrk="1" hangingPunct="1">
              <a:lnSpc>
                <a:spcPct val="90000"/>
              </a:lnSpc>
              <a:buFontTx/>
              <a:buNone/>
            </a:pPr>
            <a:r>
              <a:rPr lang="en-US" altLang="zh-CN" sz="2000" dirty="0" smtClean="0"/>
              <a:t>2) </a:t>
            </a:r>
            <a:r>
              <a:rPr lang="zh-CN" altLang="en-US" sz="2000" dirty="0" smtClean="0"/>
              <a:t>剪枝的目的：删除由于噪声数据而引起的分支，从而避免决策树的过匹配；使树更易理解。</a:t>
            </a:r>
          </a:p>
          <a:p>
            <a:pPr eaLnBrk="1" hangingPunct="1">
              <a:lnSpc>
                <a:spcPct val="90000"/>
              </a:lnSpc>
              <a:buFontTx/>
              <a:buNone/>
            </a:pPr>
            <a:r>
              <a:rPr lang="en-US" altLang="zh-CN" sz="2000" dirty="0" smtClean="0"/>
              <a:t>3) </a:t>
            </a:r>
            <a:r>
              <a:rPr lang="zh-CN" altLang="en-US" sz="2000" dirty="0" smtClean="0"/>
              <a:t>剪枝方法分类：</a:t>
            </a:r>
          </a:p>
          <a:p>
            <a:pPr eaLnBrk="1" hangingPunct="1">
              <a:lnSpc>
                <a:spcPct val="90000"/>
              </a:lnSpc>
              <a:buFontTx/>
              <a:buNone/>
            </a:pPr>
            <a:r>
              <a:rPr lang="en-US" altLang="zh-CN" sz="2000" dirty="0" smtClean="0">
                <a:cs typeface="Times New Roman" panose="02020603050405020304" pitchFamily="18" charset="0"/>
              </a:rPr>
              <a:t>• </a:t>
            </a:r>
            <a:r>
              <a:rPr lang="zh-CN" altLang="en-US" sz="2000" dirty="0" smtClean="0"/>
              <a:t>预剪枝：在生成决策树时，按给定阈值停止生成分枝</a:t>
            </a:r>
            <a:r>
              <a:rPr lang="en-US" altLang="zh-CN" sz="2000" dirty="0" smtClean="0"/>
              <a:t>,</a:t>
            </a:r>
            <a:r>
              <a:rPr lang="zh-CN" altLang="en-US" sz="2000" dirty="0" smtClean="0"/>
              <a:t>停止处的节点为叶子节点，该叶子节点只包含子集中最多的一类元素；</a:t>
            </a:r>
          </a:p>
          <a:p>
            <a:pPr eaLnBrk="1" hangingPunct="1">
              <a:lnSpc>
                <a:spcPct val="90000"/>
              </a:lnSpc>
              <a:buFontTx/>
              <a:buNone/>
            </a:pPr>
            <a:r>
              <a:rPr lang="en-US" altLang="zh-CN" sz="2000" dirty="0" smtClean="0">
                <a:cs typeface="Times New Roman" panose="02020603050405020304" pitchFamily="18" charset="0"/>
              </a:rPr>
              <a:t>• </a:t>
            </a:r>
            <a:r>
              <a:rPr lang="zh-CN" altLang="en-US" sz="2000" dirty="0" smtClean="0"/>
              <a:t>后剪枝：在生成完整决策树后，按分枝分类的错误率进行剪枝，剪去分支用叶子节点代替，树叶用被代替的子树中最频繁的类来标记。</a:t>
            </a:r>
          </a:p>
          <a:p>
            <a:pPr eaLnBrk="1" hangingPunct="1">
              <a:lnSpc>
                <a:spcPct val="90000"/>
              </a:lnSpc>
              <a:buFontTx/>
              <a:buNone/>
            </a:pPr>
            <a:r>
              <a:rPr lang="en-US" altLang="zh-CN" sz="2000" dirty="0" smtClean="0"/>
              <a:t>4) </a:t>
            </a:r>
            <a:r>
              <a:rPr lang="zh-CN" altLang="en-US" sz="2000" dirty="0" smtClean="0"/>
              <a:t>剪枝方法</a:t>
            </a:r>
          </a:p>
          <a:p>
            <a:pPr eaLnBrk="1" hangingPunct="1">
              <a:lnSpc>
                <a:spcPct val="90000"/>
              </a:lnSpc>
              <a:buFontTx/>
              <a:buNone/>
            </a:pPr>
            <a:r>
              <a:rPr lang="en-US" altLang="zh-CN" sz="2000" dirty="0" smtClean="0">
                <a:cs typeface="Times New Roman" panose="02020603050405020304" pitchFamily="18" charset="0"/>
              </a:rPr>
              <a:t>• </a:t>
            </a:r>
            <a:r>
              <a:rPr lang="zh-CN" altLang="en-US" sz="2000" dirty="0" smtClean="0"/>
              <a:t>预剪枝方法：预先设定树的深度</a:t>
            </a:r>
            <a:r>
              <a:rPr lang="zh-CN" altLang="en-US" sz="2000" dirty="0" smtClean="0"/>
              <a:t>，一边生成</a:t>
            </a:r>
            <a:r>
              <a:rPr lang="zh-CN" altLang="en-US" sz="2000" dirty="0" smtClean="0"/>
              <a:t>树一边判断是否超过深度，超过就不再生成。</a:t>
            </a:r>
          </a:p>
          <a:p>
            <a:pPr eaLnBrk="1" hangingPunct="1">
              <a:lnSpc>
                <a:spcPct val="90000"/>
              </a:lnSpc>
              <a:buFontTx/>
              <a:buNone/>
            </a:pPr>
            <a:r>
              <a:rPr lang="en-US" altLang="zh-CN" sz="2000" dirty="0" smtClean="0">
                <a:cs typeface="Times New Roman" panose="02020603050405020304" pitchFamily="18" charset="0"/>
              </a:rPr>
              <a:t>• </a:t>
            </a:r>
            <a:r>
              <a:rPr lang="zh-CN" altLang="en-US" sz="2000" dirty="0" smtClean="0"/>
              <a:t>后剪枝方法：决策树生成完后，根据规则（判断预测的准确性）再剪枝。</a:t>
            </a:r>
          </a:p>
          <a:p>
            <a:pPr eaLnBrk="1" hangingPunct="1">
              <a:lnSpc>
                <a:spcPct val="90000"/>
              </a:lnSpc>
              <a:buFontTx/>
              <a:buNone/>
            </a:pPr>
            <a:endParaRPr lang="zh-CN" altLang="en-US" sz="2000" dirty="0" smtClean="0"/>
          </a:p>
          <a:p>
            <a:pPr eaLnBrk="1" hangingPunct="1">
              <a:lnSpc>
                <a:spcPct val="90000"/>
              </a:lnSpc>
              <a:buFontTx/>
              <a:buNone/>
            </a:pPr>
            <a:endParaRPr lang="en-US" altLang="zh-CN" sz="2000"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28600" y="381000"/>
            <a:ext cx="8229600" cy="762000"/>
          </a:xfrm>
        </p:spPr>
        <p:txBody>
          <a:bodyPr/>
          <a:lstStyle/>
          <a:p>
            <a:pPr algn="l" eaLnBrk="1" hangingPunct="1"/>
            <a:r>
              <a:rPr lang="en-US" altLang="zh-CN" sz="3600" b="1" dirty="0" smtClean="0">
                <a:solidFill>
                  <a:srgbClr val="FF0000"/>
                </a:solidFill>
              </a:rPr>
              <a:t>4-3 </a:t>
            </a:r>
            <a:r>
              <a:rPr lang="zh-CN" altLang="en-US" sz="3600" b="1" dirty="0" smtClean="0">
                <a:solidFill>
                  <a:srgbClr val="FF0000"/>
                </a:solidFill>
              </a:rPr>
              <a:t>决策树基本算法</a:t>
            </a:r>
            <a:r>
              <a:rPr lang="zh-CN" altLang="en-US" sz="3600" b="1" smtClean="0">
                <a:solidFill>
                  <a:srgbClr val="FF0000"/>
                </a:solidFill>
              </a:rPr>
              <a:t>（续二十）</a:t>
            </a:r>
            <a:endParaRPr lang="zh-CN" altLang="en-US" sz="3600" b="1" dirty="0" smtClean="0">
              <a:solidFill>
                <a:srgbClr val="FF0000"/>
              </a:solidFill>
            </a:endParaRPr>
          </a:p>
        </p:txBody>
      </p:sp>
      <p:sp>
        <p:nvSpPr>
          <p:cNvPr id="35843" name="Rectangle 3"/>
          <p:cNvSpPr>
            <a:spLocks noGrp="1" noChangeArrowheads="1"/>
          </p:cNvSpPr>
          <p:nvPr>
            <p:ph type="body" idx="1"/>
          </p:nvPr>
        </p:nvSpPr>
        <p:spPr>
          <a:xfrm>
            <a:off x="228600" y="1524000"/>
            <a:ext cx="8229600" cy="4572000"/>
          </a:xfrm>
        </p:spPr>
        <p:txBody>
          <a:bodyPr/>
          <a:lstStyle/>
          <a:p>
            <a:pPr eaLnBrk="1" hangingPunct="1">
              <a:buFontTx/>
              <a:buNone/>
            </a:pPr>
            <a:r>
              <a:rPr lang="en-US" altLang="zh-CN" sz="2800" b="1" dirty="0" smtClean="0">
                <a:sym typeface="Webdings" panose="05030102010509060703" pitchFamily="18" charset="2"/>
              </a:rPr>
              <a:t>4</a:t>
            </a:r>
            <a:r>
              <a:rPr lang="zh-CN" altLang="en-US" sz="2800" b="1" dirty="0" smtClean="0">
                <a:sym typeface="Webdings" panose="05030102010509060703" pitchFamily="18" charset="2"/>
              </a:rPr>
              <a:t>、用决策树提取规则</a:t>
            </a:r>
          </a:p>
          <a:p>
            <a:pPr eaLnBrk="1" hangingPunct="1">
              <a:buFontTx/>
              <a:buNone/>
            </a:pPr>
            <a:r>
              <a:rPr lang="en-US" altLang="zh-CN" sz="1800" dirty="0" smtClean="0">
                <a:sym typeface="Webdings" panose="05030102010509060703" pitchFamily="18" charset="2"/>
              </a:rPr>
              <a:t>1</a:t>
            </a:r>
            <a:r>
              <a:rPr lang="zh-CN" altLang="en-US" sz="1800" dirty="0" smtClean="0">
                <a:sym typeface="Webdings" panose="05030102010509060703" pitchFamily="18" charset="2"/>
              </a:rPr>
              <a:t>）提取的分类规则形式：</a:t>
            </a:r>
          </a:p>
          <a:p>
            <a:pPr eaLnBrk="1" hangingPunct="1">
              <a:buFontTx/>
              <a:buNone/>
            </a:pPr>
            <a:r>
              <a:rPr lang="zh-CN" altLang="en-US" sz="1800" dirty="0" smtClean="0">
                <a:sym typeface="Webdings" panose="05030102010509060703" pitchFamily="18" charset="2"/>
              </a:rPr>
              <a:t>        </a:t>
            </a:r>
            <a:r>
              <a:rPr lang="en-US" altLang="zh-CN" sz="1800" dirty="0" smtClean="0">
                <a:sym typeface="Webdings" panose="05030102010509060703" pitchFamily="18" charset="2"/>
              </a:rPr>
              <a:t>IF  </a:t>
            </a:r>
            <a:r>
              <a:rPr lang="zh-CN" altLang="en-US" sz="1800" dirty="0" smtClean="0">
                <a:sym typeface="Webdings" panose="05030102010509060703" pitchFamily="18" charset="2"/>
              </a:rPr>
              <a:t>条件    </a:t>
            </a:r>
            <a:r>
              <a:rPr lang="en-US" altLang="zh-CN" sz="1800" dirty="0" smtClean="0">
                <a:sym typeface="Webdings" panose="05030102010509060703" pitchFamily="18" charset="2"/>
              </a:rPr>
              <a:t>THEN  </a:t>
            </a:r>
            <a:r>
              <a:rPr lang="zh-CN" altLang="en-US" sz="1800" dirty="0" smtClean="0">
                <a:sym typeface="Webdings" panose="05030102010509060703" pitchFamily="18" charset="2"/>
              </a:rPr>
              <a:t>结论</a:t>
            </a:r>
          </a:p>
          <a:p>
            <a:pPr eaLnBrk="1" hangingPunct="1">
              <a:buFontTx/>
              <a:buNone/>
            </a:pPr>
            <a:r>
              <a:rPr lang="en-US" altLang="zh-CN" sz="1800" dirty="0" smtClean="0">
                <a:sym typeface="Webdings" panose="05030102010509060703" pitchFamily="18" charset="2"/>
              </a:rPr>
              <a:t>2</a:t>
            </a:r>
            <a:r>
              <a:rPr lang="zh-CN" altLang="en-US" sz="1800" dirty="0" smtClean="0">
                <a:sym typeface="Webdings" panose="05030102010509060703" pitchFamily="18" charset="2"/>
              </a:rPr>
              <a:t>）提取方法：从根节点开始，沿每一分枝，到叶结点上一内部节点为止的路径上的属性合取组成规则的条件；叶结点组成规则的结论。</a:t>
            </a:r>
          </a:p>
          <a:p>
            <a:pPr eaLnBrk="1" hangingPunct="1">
              <a:buFontTx/>
              <a:buNone/>
            </a:pPr>
            <a:r>
              <a:rPr lang="en-US" altLang="zh-CN" sz="1800" dirty="0" smtClean="0">
                <a:sym typeface="Webdings" panose="05030102010509060703" pitchFamily="18" charset="2"/>
              </a:rPr>
              <a:t>3</a:t>
            </a:r>
            <a:r>
              <a:rPr lang="zh-CN" altLang="en-US" sz="1800" dirty="0" smtClean="0">
                <a:sym typeface="Webdings" panose="05030102010509060703" pitchFamily="18" charset="2"/>
              </a:rPr>
              <a:t>）举例</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657600"/>
            <a:ext cx="864096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8600" y="381000"/>
            <a:ext cx="8229600" cy="762000"/>
          </a:xfrm>
        </p:spPr>
        <p:txBody>
          <a:bodyPr/>
          <a:lstStyle/>
          <a:p>
            <a:pPr algn="l" eaLnBrk="1" hangingPunct="1"/>
            <a:r>
              <a:rPr lang="zh-CN" altLang="en-US" sz="3600" smtClean="0">
                <a:solidFill>
                  <a:srgbClr val="FF0000"/>
                </a:solidFill>
              </a:rPr>
              <a:t>补充：关于分类的知识（续二）</a:t>
            </a:r>
          </a:p>
        </p:txBody>
      </p:sp>
      <p:sp>
        <p:nvSpPr>
          <p:cNvPr id="7171" name="文本框 1"/>
          <p:cNvSpPr txBox="1">
            <a:spLocks noChangeArrowheads="1"/>
          </p:cNvSpPr>
          <p:nvPr/>
        </p:nvSpPr>
        <p:spPr bwMode="auto">
          <a:xfrm>
            <a:off x="228600" y="1557338"/>
            <a:ext cx="8591550"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dirty="0"/>
              <a:t>分类器的构造方法</a:t>
            </a:r>
            <a:r>
              <a:rPr lang="zh-CN" altLang="en-US" sz="2000" b="1" dirty="0">
                <a:sym typeface="Wingdings" panose="05000000000000000000" pitchFamily="2" charset="2"/>
              </a:rPr>
              <a:t>：</a:t>
            </a:r>
            <a:endParaRPr lang="en-US" altLang="zh-CN" sz="2000" b="1" dirty="0">
              <a:sym typeface="Wingdings" panose="05000000000000000000" pitchFamily="2" charset="2"/>
            </a:endParaRPr>
          </a:p>
          <a:p>
            <a:pPr eaLnBrk="1" hangingPunct="1">
              <a:spcBef>
                <a:spcPct val="0"/>
              </a:spcBef>
              <a:buFontTx/>
              <a:buNone/>
            </a:pPr>
            <a:r>
              <a:rPr lang="zh-CN" altLang="en-US" sz="2000" b="1" dirty="0" smtClean="0">
                <a:sym typeface="Wingdings" panose="05000000000000000000" pitchFamily="2" charset="2"/>
              </a:rPr>
              <a:t>统计</a:t>
            </a:r>
            <a:r>
              <a:rPr lang="zh-CN" altLang="en-US" sz="2000" b="1" dirty="0">
                <a:sym typeface="Wingdings" panose="05000000000000000000" pitchFamily="2" charset="2"/>
              </a:rPr>
              <a:t>方法：</a:t>
            </a:r>
            <a:r>
              <a:rPr lang="zh-CN" altLang="en-US" sz="2000" dirty="0">
                <a:sym typeface="Wingdings" panose="05000000000000000000" pitchFamily="2" charset="2"/>
              </a:rPr>
              <a:t>贝叶斯和非参数法，对应的知识表示则为判别函数和原型事例。</a:t>
            </a:r>
            <a:endParaRPr lang="en-US" altLang="zh-CN" sz="2000" dirty="0">
              <a:sym typeface="Wingdings" panose="05000000000000000000" pitchFamily="2" charset="2"/>
            </a:endParaRPr>
          </a:p>
          <a:p>
            <a:pPr eaLnBrk="1" hangingPunct="1">
              <a:spcBef>
                <a:spcPct val="0"/>
              </a:spcBef>
              <a:buFontTx/>
              <a:buNone/>
            </a:pPr>
            <a:endParaRPr lang="en-US" altLang="zh-CN" sz="2000" b="1" dirty="0">
              <a:sym typeface="Wingdings" panose="05000000000000000000" pitchFamily="2" charset="2"/>
            </a:endParaRPr>
          </a:p>
          <a:p>
            <a:pPr eaLnBrk="1" hangingPunct="1">
              <a:spcBef>
                <a:spcPct val="0"/>
              </a:spcBef>
              <a:buFontTx/>
              <a:buNone/>
            </a:pPr>
            <a:r>
              <a:rPr lang="zh-CN" altLang="en-US" sz="2000" b="1" dirty="0" smtClean="0">
                <a:sym typeface="Wingdings" panose="05000000000000000000" pitchFamily="2" charset="2"/>
              </a:rPr>
              <a:t>决策树法</a:t>
            </a:r>
            <a:r>
              <a:rPr lang="zh-CN" altLang="en-US" sz="2000" b="1" dirty="0">
                <a:sym typeface="Wingdings" panose="05000000000000000000" pitchFamily="2" charset="2"/>
              </a:rPr>
              <a:t>：</a:t>
            </a:r>
            <a:r>
              <a:rPr lang="zh-CN" altLang="en-US" sz="2000" dirty="0">
                <a:sym typeface="Wingdings" panose="05000000000000000000" pitchFamily="2" charset="2"/>
              </a:rPr>
              <a:t>决策树法和规则归纳法，前者对应的表示为决策树或判别树，       后者一般产生规则式。</a:t>
            </a:r>
            <a:endParaRPr lang="en-US" altLang="zh-CN" sz="2000" dirty="0">
              <a:sym typeface="Wingdings" panose="05000000000000000000" pitchFamily="2" charset="2"/>
            </a:endParaRPr>
          </a:p>
          <a:p>
            <a:pPr eaLnBrk="1" hangingPunct="1">
              <a:spcBef>
                <a:spcPct val="0"/>
              </a:spcBef>
              <a:buFontTx/>
              <a:buNone/>
            </a:pPr>
            <a:endParaRPr lang="en-US" altLang="zh-CN" sz="2000" b="1" dirty="0">
              <a:sym typeface="Wingdings" panose="05000000000000000000" pitchFamily="2" charset="2"/>
            </a:endParaRPr>
          </a:p>
          <a:p>
            <a:pPr eaLnBrk="1" hangingPunct="1">
              <a:spcBef>
                <a:spcPct val="0"/>
              </a:spcBef>
              <a:buFontTx/>
              <a:buNone/>
            </a:pPr>
            <a:r>
              <a:rPr lang="zh-CN" altLang="en-US" sz="2000" b="1" dirty="0">
                <a:sym typeface="Wingdings" panose="05000000000000000000" pitchFamily="2" charset="2"/>
              </a:rPr>
              <a:t>神经网络方法</a:t>
            </a:r>
            <a:r>
              <a:rPr lang="zh-CN" altLang="en-US" sz="2000" b="1" dirty="0" smtClean="0">
                <a:sym typeface="Wingdings" panose="05000000000000000000" pitchFamily="2" charset="2"/>
              </a:rPr>
              <a:t>：</a:t>
            </a:r>
            <a:r>
              <a:rPr lang="zh-CN" altLang="en-US" sz="2000" dirty="0" smtClean="0">
                <a:sym typeface="Wingdings" panose="05000000000000000000" pitchFamily="2" charset="2"/>
              </a:rPr>
              <a:t>学过的有</a:t>
            </a:r>
            <a:r>
              <a:rPr lang="en-US" altLang="zh-CN" sz="2000" dirty="0" smtClean="0">
                <a:sym typeface="Wingdings" panose="05000000000000000000" pitchFamily="2" charset="2"/>
              </a:rPr>
              <a:t>BP</a:t>
            </a:r>
            <a:r>
              <a:rPr lang="zh-CN" altLang="en-US" sz="2000" dirty="0">
                <a:sym typeface="Wingdings" panose="05000000000000000000" pitchFamily="2" charset="2"/>
              </a:rPr>
              <a:t>算法，它的模型表示的是前反馈神经网络模型，</a:t>
            </a:r>
            <a:r>
              <a:rPr lang="en-US" altLang="zh-CN" sz="2000" dirty="0">
                <a:sym typeface="Wingdings" panose="05000000000000000000" pitchFamily="2" charset="2"/>
              </a:rPr>
              <a:t>BP</a:t>
            </a:r>
            <a:r>
              <a:rPr lang="zh-CN" altLang="en-US" sz="2000" dirty="0">
                <a:sym typeface="Wingdings" panose="05000000000000000000" pitchFamily="2" charset="2"/>
              </a:rPr>
              <a:t>算法本质上一一种非线性判别函数。</a:t>
            </a:r>
            <a:endParaRPr lang="en-US" altLang="zh-CN" sz="2000" dirty="0">
              <a:sym typeface="Wingdings" panose="05000000000000000000" pitchFamily="2" charset="2"/>
            </a:endParaRPr>
          </a:p>
          <a:p>
            <a:pPr eaLnBrk="1" hangingPunct="1">
              <a:spcBef>
                <a:spcPct val="0"/>
              </a:spcBef>
              <a:buFontTx/>
              <a:buNone/>
            </a:pPr>
            <a:endParaRPr lang="en-US" altLang="zh-CN" sz="2000" dirty="0">
              <a:sym typeface="Wingdings" panose="05000000000000000000" pitchFamily="2" charset="2"/>
            </a:endParaRPr>
          </a:p>
          <a:p>
            <a:pPr eaLnBrk="1" hangingPunct="1">
              <a:spcBef>
                <a:spcPct val="0"/>
              </a:spcBef>
              <a:buFontTx/>
              <a:buNone/>
            </a:pPr>
            <a:r>
              <a:rPr lang="zh-CN" altLang="en-US" sz="2000" dirty="0">
                <a:sym typeface="Wingdings" panose="05000000000000000000" pitchFamily="2" charset="2"/>
              </a:rPr>
              <a:t>此外，最近又兴起了一种新的方法：粗糙集，其知识表示是产生规则式。</a:t>
            </a:r>
            <a:endParaRPr lang="en-US" altLang="zh-CN" sz="2000" dirty="0">
              <a:sym typeface="Wingdings" panose="05000000000000000000" pitchFamily="2" charset="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0" y="381000"/>
            <a:ext cx="8229600" cy="762000"/>
          </a:xfrm>
        </p:spPr>
        <p:txBody>
          <a:bodyPr/>
          <a:lstStyle/>
          <a:p>
            <a:pPr algn="l" eaLnBrk="1" hangingPunct="1"/>
            <a:r>
              <a:rPr lang="zh-CN" altLang="en-US" sz="3600" smtClean="0">
                <a:solidFill>
                  <a:srgbClr val="FF0000"/>
                </a:solidFill>
              </a:rPr>
              <a:t>补充：关于分类的知识（续三）</a:t>
            </a:r>
          </a:p>
        </p:txBody>
      </p:sp>
      <p:sp>
        <p:nvSpPr>
          <p:cNvPr id="8195" name="文本框 1"/>
          <p:cNvSpPr txBox="1">
            <a:spLocks noChangeArrowheads="1"/>
          </p:cNvSpPr>
          <p:nvPr/>
        </p:nvSpPr>
        <p:spPr bwMode="auto">
          <a:xfrm>
            <a:off x="228600" y="1444625"/>
            <a:ext cx="873601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dirty="0" smtClean="0"/>
              <a:t>例</a:t>
            </a:r>
            <a:r>
              <a:rPr lang="en-US" altLang="zh-CN" sz="2000" b="1" dirty="0" smtClean="0"/>
              <a:t>4-1 </a:t>
            </a:r>
            <a:r>
              <a:rPr lang="zh-CN" altLang="en-US" sz="2000" dirty="0"/>
              <a:t>信用卡系统的信用分级是分类的典型应用。</a:t>
            </a:r>
            <a:r>
              <a:rPr lang="zh-CN" altLang="en-US" sz="2000" dirty="0" smtClean="0"/>
              <a:t>图</a:t>
            </a:r>
            <a:r>
              <a:rPr lang="en-US" altLang="zh-CN" sz="2000" dirty="0" smtClean="0"/>
              <a:t>a</a:t>
            </a:r>
            <a:r>
              <a:rPr lang="zh-CN" altLang="en-US" sz="2000" dirty="0" smtClean="0"/>
              <a:t>）和</a:t>
            </a:r>
            <a:r>
              <a:rPr lang="en-US" altLang="zh-CN" sz="2000" dirty="0" smtClean="0"/>
              <a:t>b)</a:t>
            </a:r>
            <a:r>
              <a:rPr lang="zh-CN" altLang="en-US" sz="2000" dirty="0" smtClean="0"/>
              <a:t>描述</a:t>
            </a:r>
            <a:r>
              <a:rPr lang="zh-CN" altLang="en-US" sz="2000" dirty="0"/>
              <a:t>了信用分级系统的运行机制。这是一个分两步走的过程。第一步，利用训练数据进行学习，训练集被分类算法分析进而生成分类规则</a:t>
            </a:r>
            <a:r>
              <a:rPr lang="zh-CN" altLang="en-US" sz="2000" dirty="0" smtClean="0"/>
              <a:t>。第二</a:t>
            </a:r>
            <a:r>
              <a:rPr lang="zh-CN" altLang="en-US" sz="2000" dirty="0"/>
              <a:t>步，进行模型评估，降低模型噪音并投入实际应用。测试数据用来建立准确的分类规则，如果准确性达标，则分类规则将用来对新数据进行分类。</a:t>
            </a:r>
            <a:r>
              <a:rPr lang="en-US" altLang="zh-CN" sz="2000" dirty="0"/>
              <a:t> </a:t>
            </a:r>
            <a:endParaRPr lang="zh-CN" altLang="en-US" sz="2000" dirty="0"/>
          </a:p>
        </p:txBody>
      </p:sp>
      <p:pic>
        <p:nvPicPr>
          <p:cNvPr id="4" name="图片 3"/>
          <p:cNvPicPr>
            <a:picLocks noChangeAspect="1"/>
          </p:cNvPicPr>
          <p:nvPr/>
        </p:nvPicPr>
        <p:blipFill>
          <a:blip r:embed="rId2"/>
          <a:stretch>
            <a:fillRect/>
          </a:stretch>
        </p:blipFill>
        <p:spPr>
          <a:xfrm>
            <a:off x="228600" y="3378199"/>
            <a:ext cx="4065499" cy="2675731"/>
          </a:xfrm>
          <a:prstGeom prst="rect">
            <a:avLst/>
          </a:prstGeom>
        </p:spPr>
      </p:pic>
      <p:pic>
        <p:nvPicPr>
          <p:cNvPr id="5" name="图片 4"/>
          <p:cNvPicPr>
            <a:picLocks noChangeAspect="1"/>
          </p:cNvPicPr>
          <p:nvPr/>
        </p:nvPicPr>
        <p:blipFill>
          <a:blip r:embed="rId3"/>
          <a:stretch>
            <a:fillRect/>
          </a:stretch>
        </p:blipFill>
        <p:spPr>
          <a:xfrm>
            <a:off x="4365134" y="3378199"/>
            <a:ext cx="4654527" cy="267573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381000"/>
            <a:ext cx="8229600" cy="762000"/>
          </a:xfrm>
        </p:spPr>
        <p:txBody>
          <a:bodyPr/>
          <a:lstStyle/>
          <a:p>
            <a:pPr algn="l" eaLnBrk="1" hangingPunct="1"/>
            <a:r>
              <a:rPr lang="zh-CN" altLang="en-US" sz="3600" smtClean="0">
                <a:solidFill>
                  <a:srgbClr val="FF0000"/>
                </a:solidFill>
              </a:rPr>
              <a:t>补充：关于分类的知识（续四）</a:t>
            </a:r>
          </a:p>
        </p:txBody>
      </p:sp>
      <p:sp>
        <p:nvSpPr>
          <p:cNvPr id="9219" name="文本框 2"/>
          <p:cNvSpPr txBox="1">
            <a:spLocks noChangeArrowheads="1"/>
          </p:cNvSpPr>
          <p:nvPr/>
        </p:nvSpPr>
        <p:spPr bwMode="auto">
          <a:xfrm>
            <a:off x="228600" y="1484313"/>
            <a:ext cx="866457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1" dirty="0"/>
              <a:t>分类器的评价比较尺度：</a:t>
            </a:r>
            <a:endParaRPr lang="en-US" altLang="zh-CN" sz="2400" b="1" dirty="0"/>
          </a:p>
          <a:p>
            <a:pPr eaLnBrk="1" hangingPunct="1">
              <a:spcBef>
                <a:spcPct val="0"/>
              </a:spcBef>
              <a:buFontTx/>
              <a:buNone/>
            </a:pPr>
            <a:r>
              <a:rPr lang="zh-CN" altLang="en-US" sz="2400" dirty="0"/>
              <a:t>（</a:t>
            </a:r>
            <a:r>
              <a:rPr lang="en-US" altLang="zh-CN" sz="2400" dirty="0"/>
              <a:t>1</a:t>
            </a:r>
            <a:r>
              <a:rPr lang="zh-CN" altLang="en-US" sz="2400" dirty="0"/>
              <a:t>）预测准确度：应用的最多，特别是对于预测型分类任务</a:t>
            </a:r>
            <a:r>
              <a:rPr lang="zh-CN" altLang="en-US" sz="2400" dirty="0" smtClean="0"/>
              <a:t>。目前公认的是</a:t>
            </a:r>
            <a:r>
              <a:rPr lang="en-US" altLang="zh-CN" sz="2400" dirty="0" smtClean="0"/>
              <a:t>10</a:t>
            </a:r>
            <a:r>
              <a:rPr lang="zh-CN" altLang="en-US" sz="2400" dirty="0" smtClean="0"/>
              <a:t>拆分层交叉验证法（</a:t>
            </a:r>
            <a:r>
              <a:rPr lang="en-US" altLang="zh-CN" sz="2400" dirty="0" smtClean="0"/>
              <a:t>10-fold cross validation</a:t>
            </a:r>
            <a:r>
              <a:rPr lang="zh-CN" altLang="en-US" sz="2400" dirty="0" smtClean="0"/>
              <a:t>）</a:t>
            </a:r>
            <a:endParaRPr lang="en-US" altLang="zh-CN" sz="2400" dirty="0"/>
          </a:p>
          <a:p>
            <a:pPr eaLnBrk="1" hangingPunct="1">
              <a:spcBef>
                <a:spcPct val="0"/>
              </a:spcBef>
              <a:buFontTx/>
              <a:buNone/>
            </a:pPr>
            <a:r>
              <a:rPr lang="zh-CN" altLang="en-US" sz="2400" dirty="0"/>
              <a:t>（</a:t>
            </a:r>
            <a:r>
              <a:rPr lang="en-US" altLang="zh-CN" sz="2400" dirty="0"/>
              <a:t>2</a:t>
            </a:r>
            <a:r>
              <a:rPr lang="zh-CN" altLang="en-US" sz="2400" dirty="0"/>
              <a:t>）计算复杂度：在数据挖掘中由于操作对象是海量的数据库，因此</a:t>
            </a:r>
            <a:r>
              <a:rPr lang="zh-CN" altLang="en-US" sz="2400" dirty="0" smtClean="0"/>
              <a:t>空间和</a:t>
            </a:r>
            <a:r>
              <a:rPr lang="zh-CN" altLang="en-US" sz="2400" dirty="0"/>
              <a:t>时间复杂度是一个非常重要的环节。</a:t>
            </a:r>
            <a:endParaRPr lang="en-US" altLang="zh-CN" sz="2400" dirty="0"/>
          </a:p>
          <a:p>
            <a:pPr eaLnBrk="1" hangingPunct="1">
              <a:spcBef>
                <a:spcPct val="0"/>
              </a:spcBef>
              <a:buFontTx/>
              <a:buNone/>
            </a:pPr>
            <a:r>
              <a:rPr lang="zh-CN" altLang="en-US" sz="2400" dirty="0"/>
              <a:t>（</a:t>
            </a:r>
            <a:r>
              <a:rPr lang="en-US" altLang="zh-CN" sz="2400" dirty="0"/>
              <a:t>3</a:t>
            </a:r>
            <a:r>
              <a:rPr lang="zh-CN" altLang="en-US" sz="2400" dirty="0"/>
              <a:t>）模型描述简洁度：对于描述型分类任务，模型描述越简洁越受欢迎。</a:t>
            </a:r>
            <a:endParaRPr lang="en-US" altLang="zh-CN" sz="2400" dirty="0"/>
          </a:p>
          <a:p>
            <a:pPr eaLnBrk="1" hangingPunct="1">
              <a:spcBef>
                <a:spcPct val="0"/>
              </a:spcBef>
              <a:buFontTx/>
              <a:buNone/>
            </a:pPr>
            <a:endParaRPr lang="en-US" altLang="zh-CN" sz="2400" b="1" dirty="0"/>
          </a:p>
          <a:p>
            <a:pPr eaLnBrk="1" hangingPunct="1">
              <a:spcBef>
                <a:spcPct val="0"/>
              </a:spcBef>
              <a:buFontTx/>
              <a:buNone/>
            </a:pPr>
            <a:r>
              <a:rPr lang="zh-CN" altLang="en-US" sz="2400" b="1" dirty="0"/>
              <a:t>注意：</a:t>
            </a:r>
            <a:r>
              <a:rPr lang="zh-CN" altLang="en-US" sz="2400" dirty="0"/>
              <a:t>分类的效果一般和数据的特点有关，目前普遍认为没有一种可以适用于所有数据的方法</a:t>
            </a:r>
            <a:endParaRPr lang="en-US" altLang="zh-CN" sz="2400" dirty="0"/>
          </a:p>
          <a:p>
            <a:pPr eaLnBrk="1" hangingPunct="1">
              <a:spcBef>
                <a:spcPct val="0"/>
              </a:spcBef>
              <a:buFontTx/>
              <a:buNone/>
            </a:pPr>
            <a:endParaRPr lang="en-US" altLang="zh-CN" sz="2400" b="1" dirty="0"/>
          </a:p>
          <a:p>
            <a:pPr eaLnBrk="1" hangingPunct="1">
              <a:spcBef>
                <a:spcPct val="0"/>
              </a:spcBef>
              <a:buFontTx/>
              <a:buNone/>
            </a:pPr>
            <a:r>
              <a:rPr lang="zh-CN" altLang="en-US" sz="2400" b="1" dirty="0"/>
              <a:t>分类的典型应用：</a:t>
            </a:r>
            <a:r>
              <a:rPr lang="zh-CN" altLang="en-US" sz="2400" dirty="0"/>
              <a:t>信用分级、市场调查、疗效诊断、寻找店址等。</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8600" y="381000"/>
            <a:ext cx="8229600" cy="762000"/>
          </a:xfrm>
        </p:spPr>
        <p:txBody>
          <a:bodyPr/>
          <a:lstStyle/>
          <a:p>
            <a:pPr algn="l" eaLnBrk="1" hangingPunct="1"/>
            <a:r>
              <a:rPr lang="en-US" altLang="zh-CN" sz="3600" b="1" smtClean="0">
                <a:solidFill>
                  <a:srgbClr val="FF0000"/>
                </a:solidFill>
              </a:rPr>
              <a:t>4-1 </a:t>
            </a:r>
            <a:r>
              <a:rPr lang="zh-CN" altLang="en-US" sz="3600" b="1" smtClean="0">
                <a:solidFill>
                  <a:srgbClr val="FF0000"/>
                </a:solidFill>
              </a:rPr>
              <a:t>决策树概念</a:t>
            </a:r>
          </a:p>
        </p:txBody>
      </p:sp>
      <p:sp>
        <p:nvSpPr>
          <p:cNvPr id="10243" name="文本框 1"/>
          <p:cNvSpPr txBox="1">
            <a:spLocks noChangeArrowheads="1"/>
          </p:cNvSpPr>
          <p:nvPr/>
        </p:nvSpPr>
        <p:spPr bwMode="auto">
          <a:xfrm>
            <a:off x="228600" y="1557338"/>
            <a:ext cx="866457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dirty="0"/>
              <a:t>1</a:t>
            </a:r>
            <a:r>
              <a:rPr lang="zh-CN" altLang="en-US" sz="2400" dirty="0"/>
              <a:t>、决策树是一种分类器，是一个有向、无环树。</a:t>
            </a:r>
            <a:endParaRPr lang="en-US" altLang="zh-CN" sz="2400" dirty="0"/>
          </a:p>
          <a:p>
            <a:pPr eaLnBrk="1" hangingPunct="1">
              <a:spcBef>
                <a:spcPct val="0"/>
              </a:spcBef>
              <a:buFontTx/>
              <a:buNone/>
            </a:pPr>
            <a:endParaRPr lang="en-US" altLang="zh-CN" sz="2400" dirty="0"/>
          </a:p>
          <a:p>
            <a:pPr eaLnBrk="1" hangingPunct="1">
              <a:spcBef>
                <a:spcPct val="0"/>
              </a:spcBef>
              <a:buFontTx/>
              <a:buNone/>
            </a:pPr>
            <a:r>
              <a:rPr lang="en-US" altLang="zh-CN" sz="2400" dirty="0"/>
              <a:t>2</a:t>
            </a:r>
            <a:r>
              <a:rPr lang="zh-CN" altLang="en-US" sz="2400" dirty="0"/>
              <a:t>、树中根节点没有父节点，一个节点可以</a:t>
            </a:r>
            <a:r>
              <a:rPr lang="zh-CN" altLang="en-US" sz="2400" dirty="0" smtClean="0"/>
              <a:t>有若干个</a:t>
            </a:r>
            <a:r>
              <a:rPr lang="zh-CN" altLang="en-US" sz="2400" dirty="0"/>
              <a:t>或者没有子节点。</a:t>
            </a:r>
            <a:endParaRPr lang="en-US" altLang="zh-CN" sz="2400" dirty="0"/>
          </a:p>
          <a:p>
            <a:pPr eaLnBrk="1" hangingPunct="1">
              <a:spcBef>
                <a:spcPct val="0"/>
              </a:spcBef>
              <a:buFontTx/>
              <a:buNone/>
            </a:pPr>
            <a:endParaRPr lang="en-US" altLang="zh-CN" sz="2400" dirty="0"/>
          </a:p>
          <a:p>
            <a:pPr eaLnBrk="1" hangingPunct="1">
              <a:spcBef>
                <a:spcPct val="0"/>
              </a:spcBef>
              <a:buFontTx/>
              <a:buNone/>
            </a:pPr>
            <a:r>
              <a:rPr lang="en-US" altLang="zh-CN" sz="2400" dirty="0"/>
              <a:t>3</a:t>
            </a:r>
            <a:r>
              <a:rPr lang="zh-CN" altLang="en-US" sz="2400" dirty="0"/>
              <a:t>、每个叶节点都对应一个类别</a:t>
            </a:r>
            <a:r>
              <a:rPr lang="zh-CN" altLang="en-US" sz="2400" dirty="0" smtClean="0"/>
              <a:t>标</a:t>
            </a:r>
            <a:r>
              <a:rPr lang="zh-CN" altLang="en-US" sz="2400" dirty="0"/>
              <a:t>签</a:t>
            </a:r>
            <a:r>
              <a:rPr lang="en-US" altLang="zh-CN" sz="2400" dirty="0" smtClean="0"/>
              <a:t>C</a:t>
            </a:r>
            <a:r>
              <a:rPr lang="zh-CN" altLang="en-US" sz="2400" dirty="0"/>
              <a:t>的值；每个内部节点都对应一个用于分割数据集的属性</a:t>
            </a:r>
            <a:r>
              <a:rPr lang="en-US" altLang="zh-CN" sz="2400" dirty="0"/>
              <a:t>X</a:t>
            </a:r>
            <a:r>
              <a:rPr lang="en-US" altLang="zh-CN" sz="2400" baseline="-25000" dirty="0"/>
              <a:t>i</a:t>
            </a:r>
            <a:r>
              <a:rPr lang="zh-CN" altLang="en-US" sz="2400" dirty="0"/>
              <a:t>，称为分割属性；每个内部节点都有一个分割判断规则</a:t>
            </a:r>
            <a:r>
              <a:rPr lang="en-US" altLang="zh-CN" sz="2400" dirty="0" err="1"/>
              <a:t>q</a:t>
            </a:r>
            <a:r>
              <a:rPr lang="en-US" altLang="zh-CN" sz="2400" baseline="-25000" dirty="0" err="1"/>
              <a:t>j</a:t>
            </a:r>
            <a:r>
              <a:rPr lang="zh-CN" altLang="en-US" sz="2400" dirty="0"/>
              <a:t>。</a:t>
            </a:r>
            <a:endParaRPr lang="en-US" altLang="zh-CN" sz="2400" dirty="0"/>
          </a:p>
          <a:p>
            <a:pPr eaLnBrk="1" hangingPunct="1">
              <a:spcBef>
                <a:spcPct val="0"/>
              </a:spcBef>
              <a:buFontTx/>
              <a:buNone/>
            </a:pPr>
            <a:endParaRPr lang="en-US" altLang="zh-CN" sz="2400" dirty="0" smtClean="0"/>
          </a:p>
          <a:p>
            <a:pPr eaLnBrk="1" hangingPunct="1">
              <a:spcBef>
                <a:spcPct val="0"/>
              </a:spcBef>
              <a:buFontTx/>
              <a:buNone/>
            </a:pPr>
            <a:r>
              <a:rPr lang="en-US" altLang="zh-CN" sz="2400" dirty="0" smtClean="0"/>
              <a:t>4</a:t>
            </a:r>
            <a:r>
              <a:rPr lang="zh-CN" altLang="en-US" sz="2400" dirty="0" smtClean="0"/>
              <a:t>、节点</a:t>
            </a:r>
            <a:r>
              <a:rPr lang="en-US" altLang="zh-CN" sz="2400" dirty="0"/>
              <a:t>n</a:t>
            </a:r>
            <a:r>
              <a:rPr lang="zh-CN" altLang="en-US" sz="2400" dirty="0"/>
              <a:t>的分割属性和分割判断规则组成了节点</a:t>
            </a:r>
            <a:r>
              <a:rPr lang="en-US" altLang="zh-CN" sz="2400" dirty="0"/>
              <a:t>n</a:t>
            </a:r>
            <a:r>
              <a:rPr lang="zh-CN" altLang="en-US" sz="2400" dirty="0"/>
              <a:t>的分割标准</a:t>
            </a:r>
            <a:r>
              <a:rPr lang="zh-CN" altLang="en-US" sz="2000" dirty="0"/>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28600" y="381000"/>
            <a:ext cx="8229600" cy="762000"/>
          </a:xfrm>
        </p:spPr>
        <p:txBody>
          <a:bodyPr/>
          <a:lstStyle/>
          <a:p>
            <a:pPr algn="l" eaLnBrk="1" hangingPunct="1"/>
            <a:r>
              <a:rPr lang="en-US" altLang="zh-CN" sz="3600" b="1" smtClean="0">
                <a:solidFill>
                  <a:srgbClr val="FF0000"/>
                </a:solidFill>
              </a:rPr>
              <a:t>4-1 </a:t>
            </a:r>
            <a:r>
              <a:rPr lang="zh-CN" altLang="en-US" sz="3600" b="1" smtClean="0">
                <a:solidFill>
                  <a:srgbClr val="FF0000"/>
                </a:solidFill>
              </a:rPr>
              <a:t>决策树概念（续一）</a:t>
            </a:r>
          </a:p>
        </p:txBody>
      </p:sp>
      <p:sp>
        <p:nvSpPr>
          <p:cNvPr id="11268" name="Text Box 6"/>
          <p:cNvSpPr txBox="1">
            <a:spLocks noChangeArrowheads="1"/>
          </p:cNvSpPr>
          <p:nvPr/>
        </p:nvSpPr>
        <p:spPr bwMode="auto">
          <a:xfrm>
            <a:off x="228600" y="1371600"/>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t>决策树概念举例</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4582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381000"/>
            <a:ext cx="8153400" cy="762000"/>
          </a:xfrm>
        </p:spPr>
        <p:txBody>
          <a:bodyPr/>
          <a:lstStyle/>
          <a:p>
            <a:pPr algn="l" eaLnBrk="1" hangingPunct="1"/>
            <a:r>
              <a:rPr lang="en-US" altLang="zh-CN" sz="3600" b="1" smtClean="0">
                <a:solidFill>
                  <a:srgbClr val="FF0000"/>
                </a:solidFill>
              </a:rPr>
              <a:t>4-2 </a:t>
            </a:r>
            <a:r>
              <a:rPr lang="zh-CN" altLang="en-US" sz="3600" b="1" smtClean="0">
                <a:solidFill>
                  <a:srgbClr val="FF0000"/>
                </a:solidFill>
              </a:rPr>
              <a:t>决策树原理</a:t>
            </a:r>
          </a:p>
        </p:txBody>
      </p:sp>
      <p:sp>
        <p:nvSpPr>
          <p:cNvPr id="12291" name="Rectangle 4"/>
          <p:cNvSpPr>
            <a:spLocks noGrp="1" noChangeArrowheads="1"/>
          </p:cNvSpPr>
          <p:nvPr>
            <p:ph type="body" idx="1"/>
          </p:nvPr>
        </p:nvSpPr>
        <p:spPr>
          <a:xfrm>
            <a:off x="304800" y="1447800"/>
            <a:ext cx="8153400" cy="4648200"/>
          </a:xfrm>
        </p:spPr>
        <p:txBody>
          <a:bodyPr/>
          <a:lstStyle/>
          <a:p>
            <a:pPr eaLnBrk="1" hangingPunct="1">
              <a:lnSpc>
                <a:spcPct val="90000"/>
              </a:lnSpc>
              <a:buFontTx/>
              <a:buNone/>
            </a:pPr>
            <a:r>
              <a:rPr lang="en-US" altLang="zh-CN" smtClean="0"/>
              <a:t>1</a:t>
            </a:r>
            <a:r>
              <a:rPr lang="zh-CN" altLang="en-US" smtClean="0"/>
              <a:t>、决策树原理：归纳推理</a:t>
            </a:r>
          </a:p>
          <a:p>
            <a:pPr eaLnBrk="1" hangingPunct="1">
              <a:lnSpc>
                <a:spcPct val="90000"/>
              </a:lnSpc>
              <a:buFontTx/>
              <a:buNone/>
            </a:pPr>
            <a:r>
              <a:rPr lang="en-US" altLang="zh-CN" smtClean="0"/>
              <a:t>2</a:t>
            </a:r>
            <a:r>
              <a:rPr lang="zh-CN" altLang="en-US" smtClean="0"/>
              <a:t>、归纳：是从特殊到一般的过程</a:t>
            </a:r>
          </a:p>
          <a:p>
            <a:pPr eaLnBrk="1" hangingPunct="1">
              <a:lnSpc>
                <a:spcPct val="90000"/>
              </a:lnSpc>
              <a:buFontTx/>
              <a:buNone/>
            </a:pPr>
            <a:r>
              <a:rPr lang="en-US" altLang="zh-CN" smtClean="0"/>
              <a:t>3</a:t>
            </a:r>
            <a:r>
              <a:rPr lang="zh-CN" altLang="en-US" smtClean="0"/>
              <a:t>、归纳推理：从若干个事实表现出的特征、特性或属性中，通过比较、总结、概括而得出一个规律性的结论。</a:t>
            </a:r>
          </a:p>
          <a:p>
            <a:pPr eaLnBrk="1" hangingPunct="1">
              <a:lnSpc>
                <a:spcPct val="90000"/>
              </a:lnSpc>
              <a:buFontTx/>
              <a:buNone/>
            </a:pPr>
            <a:r>
              <a:rPr lang="en-US" altLang="zh-CN" smtClean="0"/>
              <a:t>4</a:t>
            </a:r>
            <a:r>
              <a:rPr lang="zh-CN" altLang="en-US" smtClean="0"/>
              <a:t>、归纳推理的基本假定：任一假设如果能在足够大的训练样本集中很好地逼近目标函数，则它也能在未见样本中很好地逼近目标函数。</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RP">
  <a:themeElements>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RP">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charset="0"/>
            <a:ea typeface="宋体" pitchFamily="2" charset="-122"/>
          </a:defRPr>
        </a:defPPr>
      </a:lstStyle>
    </a:lnDef>
  </a:objectDefaults>
  <a:extraClrSchemeLst>
    <a:extraClrScheme>
      <a:clrScheme name="ER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R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R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R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R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R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Settings\xy.PC171871289725\Application Data\Microsoft\Templates\ERP.pot</Template>
  <TotalTime>4244</TotalTime>
  <Words>4142</Words>
  <Application>Microsoft Office PowerPoint</Application>
  <PresentationFormat>全屏显示(4:3)</PresentationFormat>
  <Paragraphs>236</Paragraphs>
  <Slides>33</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22</vt:lpstr>
      <vt:lpstr>楷体</vt:lpstr>
      <vt:lpstr>隶书</vt:lpstr>
      <vt:lpstr>宋体</vt:lpstr>
      <vt:lpstr>Agency FB</vt:lpstr>
      <vt:lpstr>Calibri</vt:lpstr>
      <vt:lpstr>Cambria Math</vt:lpstr>
      <vt:lpstr>Times New Roman</vt:lpstr>
      <vt:lpstr>Webdings</vt:lpstr>
      <vt:lpstr>Wingdings</vt:lpstr>
      <vt:lpstr>Wingdings 2</vt:lpstr>
      <vt:lpstr>ERP</vt:lpstr>
      <vt:lpstr>第4章  决策树</vt:lpstr>
      <vt:lpstr>补充：关于分类的知识</vt:lpstr>
      <vt:lpstr>补充：关于分类的知识（续一）</vt:lpstr>
      <vt:lpstr>补充：关于分类的知识（续二）</vt:lpstr>
      <vt:lpstr>补充：关于分类的知识（续三）</vt:lpstr>
      <vt:lpstr>补充：关于分类的知识（续四）</vt:lpstr>
      <vt:lpstr>4-1 决策树概念</vt:lpstr>
      <vt:lpstr>4-1 决策树概念（续一）</vt:lpstr>
      <vt:lpstr>4-2 决策树原理</vt:lpstr>
      <vt:lpstr>4-3 决策树基本算法</vt:lpstr>
      <vt:lpstr>4-3 决策树基本算法（续一）</vt:lpstr>
      <vt:lpstr>4-3 决策树基本算法（续二）</vt:lpstr>
      <vt:lpstr>4-3 决策树基本算法（续三）</vt:lpstr>
      <vt:lpstr>4-3 决策树基本算法（续四）</vt:lpstr>
      <vt:lpstr>4-3 决策树基本算法（续五）</vt:lpstr>
      <vt:lpstr>4-3 决策树基本算法（续六）</vt:lpstr>
      <vt:lpstr>4-3 决策树基本算法（续七）</vt:lpstr>
      <vt:lpstr>4-3 决策树基本算法（续八）</vt:lpstr>
      <vt:lpstr>4-3 决策树基本算法（续八）</vt:lpstr>
      <vt:lpstr>4-3 决策树基本算法（续八）</vt:lpstr>
      <vt:lpstr>4-3 决策树基本算法（续九）</vt:lpstr>
      <vt:lpstr>4-3 决策树基本算法（续十）</vt:lpstr>
      <vt:lpstr>4-3 决策树基本算法（续十一）</vt:lpstr>
      <vt:lpstr>4-3 决策树基本算法（续十二）</vt:lpstr>
      <vt:lpstr>4-3 决策树基本算法（续十二）</vt:lpstr>
      <vt:lpstr>4-3 决策树基本算法（续十三）</vt:lpstr>
      <vt:lpstr>4-3 决策树基本算法（续十四）</vt:lpstr>
      <vt:lpstr>4-3 决策树基本算法（续十五）</vt:lpstr>
      <vt:lpstr>PowerPoint 演示文稿</vt:lpstr>
      <vt:lpstr>PowerPoint 演示文稿</vt:lpstr>
      <vt:lpstr>PowerPoint 演示文稿</vt:lpstr>
      <vt:lpstr>4-3 决策树基本算法（续十九）</vt:lpstr>
      <vt:lpstr>4-3 决策树基本算法（续二十）</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数据挖掘原理与技术</dc:title>
  <dc:creator>Administrator</dc:creator>
  <cp:lastModifiedBy>Windows User</cp:lastModifiedBy>
  <cp:revision>179</cp:revision>
  <dcterms:created xsi:type="dcterms:W3CDTF">2005-02-11T09:22:01Z</dcterms:created>
  <dcterms:modified xsi:type="dcterms:W3CDTF">2023-11-03T07:40:14Z</dcterms:modified>
</cp:coreProperties>
</file>